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348" r:id="rId4"/>
    <p:sldId id="257" r:id="rId5"/>
    <p:sldId id="312" r:id="rId6"/>
    <p:sldId id="349" r:id="rId7"/>
    <p:sldId id="313" r:id="rId8"/>
    <p:sldId id="258" r:id="rId9"/>
    <p:sldId id="259" r:id="rId10"/>
    <p:sldId id="350" r:id="rId11"/>
    <p:sldId id="260" r:id="rId12"/>
    <p:sldId id="315" r:id="rId13"/>
    <p:sldId id="317" r:id="rId14"/>
    <p:sldId id="319" r:id="rId15"/>
    <p:sldId id="321" r:id="rId16"/>
    <p:sldId id="265" r:id="rId17"/>
    <p:sldId id="261" r:id="rId18"/>
    <p:sldId id="266" r:id="rId19"/>
    <p:sldId id="351" r:id="rId20"/>
    <p:sldId id="318" r:id="rId21"/>
    <p:sldId id="269" r:id="rId22"/>
    <p:sldId id="270" r:id="rId23"/>
    <p:sldId id="352" r:id="rId24"/>
    <p:sldId id="353" r:id="rId25"/>
    <p:sldId id="276" r:id="rId26"/>
    <p:sldId id="277" r:id="rId27"/>
    <p:sldId id="286" r:id="rId28"/>
    <p:sldId id="325" r:id="rId29"/>
    <p:sldId id="357" r:id="rId30"/>
    <p:sldId id="287" r:id="rId31"/>
    <p:sldId id="358" r:id="rId32"/>
    <p:sldId id="288" r:id="rId33"/>
    <p:sldId id="360" r:id="rId34"/>
    <p:sldId id="386" r:id="rId35"/>
    <p:sldId id="385" r:id="rId36"/>
    <p:sldId id="361" r:id="rId37"/>
    <p:sldId id="363" r:id="rId38"/>
    <p:sldId id="329" r:id="rId39"/>
    <p:sldId id="365" r:id="rId40"/>
    <p:sldId id="364" r:id="rId41"/>
    <p:sldId id="366" r:id="rId42"/>
    <p:sldId id="342" r:id="rId43"/>
    <p:sldId id="367" r:id="rId44"/>
    <p:sldId id="345" r:id="rId45"/>
    <p:sldId id="343" r:id="rId46"/>
    <p:sldId id="368" r:id="rId47"/>
    <p:sldId id="296" r:id="rId48"/>
    <p:sldId id="301" r:id="rId49"/>
    <p:sldId id="302" r:id="rId50"/>
    <p:sldId id="372" r:id="rId51"/>
    <p:sldId id="309" r:id="rId52"/>
    <p:sldId id="373" r:id="rId53"/>
    <p:sldId id="347" r:id="rId54"/>
    <p:sldId id="380" r:id="rId55"/>
    <p:sldId id="381" r:id="rId56"/>
    <p:sldId id="374" r:id="rId57"/>
    <p:sldId id="375" r:id="rId58"/>
    <p:sldId id="376" r:id="rId59"/>
    <p:sldId id="377" r:id="rId60"/>
    <p:sldId id="378" r:id="rId6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26.03.2025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26.03.2025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196752"/>
            <a:ext cx="7772400" cy="1470025"/>
          </a:xfrm>
        </p:spPr>
        <p:txBody>
          <a:bodyPr>
            <a:normAutofit/>
          </a:bodyPr>
          <a:lstStyle/>
          <a:p>
            <a:r>
              <a:rPr lang="en-US" dirty="0">
                <a:latin typeface="Times New Roman" panose="02020603050405020304" pitchFamily="18" charset="0"/>
                <a:cs typeface="Times New Roman" panose="02020603050405020304" pitchFamily="18" charset="0"/>
              </a:rPr>
              <a:t>Topic 10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Fungi Kingdom</a:t>
            </a:r>
            <a:endParaRPr lang="ru-RU" dirty="0">
              <a:latin typeface="Times New Roman" panose="02020603050405020304" pitchFamily="18" charset="0"/>
              <a:cs typeface="Times New Roman" panose="02020603050405020304" pitchFamily="18" charset="0"/>
            </a:endParaRPr>
          </a:p>
        </p:txBody>
      </p:sp>
      <p:pic>
        <p:nvPicPr>
          <p:cNvPr id="1026" name="Picture 2" descr="C:\Users\ADM\Documents\Karime\2018\Lectures\Anatomy and morphology of plant\Additional materials\Fungi\decomposer-mushrooms.png"/>
          <p:cNvPicPr>
            <a:picLocks noChangeAspect="1" noChangeArrowheads="1"/>
          </p:cNvPicPr>
          <p:nvPr/>
        </p:nvPicPr>
        <p:blipFill>
          <a:blip r:embed="rId2" cstate="print"/>
          <a:srcRect/>
          <a:stretch>
            <a:fillRect/>
          </a:stretch>
        </p:blipFill>
        <p:spPr bwMode="auto">
          <a:xfrm>
            <a:off x="2288942" y="2852936"/>
            <a:ext cx="5080000" cy="3492500"/>
          </a:xfrm>
          <a:prstGeom prst="rect">
            <a:avLst/>
          </a:prstGeom>
          <a:noFill/>
        </p:spPr>
      </p:pic>
      <p:sp>
        <p:nvSpPr>
          <p:cNvPr id="4" name="TextBox 3">
            <a:extLst>
              <a:ext uri="{FF2B5EF4-FFF2-40B4-BE49-F238E27FC236}">
                <a16:creationId xmlns:a16="http://schemas.microsoft.com/office/drawing/2014/main" id="{A86B4D8B-44DC-23D6-2BD4-EC0EBA6293BE}"/>
              </a:ext>
            </a:extLst>
          </p:cNvPr>
          <p:cNvSpPr txBox="1"/>
          <p:nvPr/>
        </p:nvSpPr>
        <p:spPr>
          <a:xfrm>
            <a:off x="2132368" y="27201"/>
            <a:ext cx="5162832" cy="1169551"/>
          </a:xfrm>
          <a:prstGeom prst="rect">
            <a:avLst/>
          </a:prstGeom>
          <a:noFill/>
        </p:spPr>
        <p:txBody>
          <a:bodyPr wrap="square">
            <a:spAutoFit/>
          </a:bodyPr>
          <a:lstStyle/>
          <a:p>
            <a:pPr algn="ctr">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al-Farabi Ka akh National University</a:t>
            </a:r>
          </a:p>
          <a:p>
            <a:pPr algn="ctr">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Faculty of Biology and biotechnology</a:t>
            </a:r>
          </a:p>
          <a:p>
            <a:pPr algn="ctr">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Department of Biodiversity and Bioresources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lex\Desktop\Batch 4\Art\Art 3_18_09+\BIO10NAE_06_21_05_005_LRIM_02.png"/>
          <p:cNvPicPr>
            <a:picLocks noChangeAspect="1" noChangeArrowheads="1"/>
          </p:cNvPicPr>
          <p:nvPr/>
        </p:nvPicPr>
        <p:blipFill>
          <a:blip r:embed="rId2" cstate="print"/>
          <a:srcRect l="25656" r="23032"/>
          <a:stretch>
            <a:fillRect/>
          </a:stretch>
        </p:blipFill>
        <p:spPr>
          <a:xfrm>
            <a:off x="971600" y="692696"/>
            <a:ext cx="6977442" cy="439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Documents\Karime\2018\Lectures\Anatomy and morphology of plant\Additional materials\Fungi\yellow-mushrooms.png"/>
          <p:cNvPicPr>
            <a:picLocks noGrp="1" noChangeAspect="1" noChangeArrowheads="1"/>
          </p:cNvPicPr>
          <p:nvPr>
            <p:ph idx="1"/>
          </p:nvPr>
        </p:nvPicPr>
        <p:blipFill>
          <a:blip r:embed="rId2" cstate="print"/>
          <a:srcRect/>
          <a:stretch>
            <a:fillRect/>
          </a:stretch>
        </p:blipFill>
        <p:spPr bwMode="auto">
          <a:xfrm>
            <a:off x="2123727" y="404664"/>
            <a:ext cx="5263865" cy="3132000"/>
          </a:xfrm>
          <a:prstGeom prst="rect">
            <a:avLst/>
          </a:prstGeom>
          <a:noFill/>
        </p:spPr>
      </p:pic>
      <p:sp>
        <p:nvSpPr>
          <p:cNvPr id="5" name="Прямоугольник 4"/>
          <p:cNvSpPr/>
          <p:nvPr/>
        </p:nvSpPr>
        <p:spPr>
          <a:xfrm>
            <a:off x="899592" y="3933056"/>
            <a:ext cx="7344816" cy="2431435"/>
          </a:xfrm>
          <a:prstGeom prst="rect">
            <a:avLst/>
          </a:prstGeom>
        </p:spPr>
        <p:txBody>
          <a:bodyPr wrap="square">
            <a:spAutoFit/>
          </a:bodyPr>
          <a:lstStyle/>
          <a:p>
            <a:pPr algn="just"/>
            <a:r>
              <a:rPr lang="en-US" sz="3200" b="1" dirty="0">
                <a:solidFill>
                  <a:schemeClr val="tx2">
                    <a:lumMod val="75000"/>
                  </a:schemeClr>
                </a:solidFill>
              </a:rPr>
              <a:t>Reproduction</a:t>
            </a:r>
          </a:p>
          <a:p>
            <a:pPr indent="357188" algn="just"/>
            <a:r>
              <a:rPr lang="en-US" sz="2400" dirty="0"/>
              <a:t>Fungi can reproduce vegetative by fragmentation, budding, asexually</a:t>
            </a:r>
            <a:r>
              <a:rPr lang="ru-RU" sz="2400" dirty="0"/>
              <a:t> </a:t>
            </a:r>
            <a:r>
              <a:rPr lang="en-US" sz="2400" dirty="0"/>
              <a:t>through producing spores, or sexually with homothallic or heterothallic mycelia.</a:t>
            </a:r>
          </a:p>
          <a:p>
            <a:pPr algn="just"/>
            <a:endParaRPr lang="en-US" sz="2400" dirty="0"/>
          </a:p>
          <a:p>
            <a:pPr algn="just"/>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332656"/>
            <a:ext cx="7488832" cy="5832648"/>
          </a:xfrm>
        </p:spPr>
        <p:txBody>
          <a:bodyPr>
            <a:noAutofit/>
          </a:bodyPr>
          <a:lstStyle/>
          <a:p>
            <a:pPr marL="0" indent="357188" algn="just">
              <a:spcBef>
                <a:spcPts val="0"/>
              </a:spcBef>
              <a:buNone/>
            </a:pPr>
            <a:r>
              <a:rPr lang="en-US" sz="2800" b="1" dirty="0">
                <a:solidFill>
                  <a:schemeClr val="tx2">
                    <a:lumMod val="75000"/>
                  </a:schemeClr>
                </a:solidFill>
              </a:rPr>
              <a:t>Key Terms</a:t>
            </a:r>
          </a:p>
          <a:p>
            <a:pPr marL="0" indent="357188" algn="just">
              <a:spcBef>
                <a:spcPts val="0"/>
              </a:spcBef>
              <a:buNone/>
            </a:pPr>
            <a:r>
              <a:rPr lang="en-US" sz="2400" b="1" i="1" dirty="0">
                <a:solidFill>
                  <a:schemeClr val="tx2">
                    <a:lumMod val="75000"/>
                  </a:schemeClr>
                </a:solidFill>
              </a:rPr>
              <a:t>Homothallic:</a:t>
            </a:r>
            <a:r>
              <a:rPr lang="en-US" sz="2400" dirty="0"/>
              <a:t> male and female reproductive structures are present in the same plant or fungal mycelium</a:t>
            </a:r>
          </a:p>
          <a:p>
            <a:pPr marL="0" indent="357188" algn="just">
              <a:spcBef>
                <a:spcPts val="0"/>
              </a:spcBef>
              <a:buNone/>
            </a:pPr>
            <a:r>
              <a:rPr lang="en-US" sz="2400" b="1" i="1" dirty="0">
                <a:solidFill>
                  <a:schemeClr val="tx2">
                    <a:lumMod val="75000"/>
                  </a:schemeClr>
                </a:solidFill>
              </a:rPr>
              <a:t>Spore</a:t>
            </a:r>
            <a:r>
              <a:rPr lang="en-US" sz="2400" i="1" dirty="0">
                <a:solidFill>
                  <a:schemeClr val="tx2">
                    <a:lumMod val="75000"/>
                  </a:schemeClr>
                </a:solidFill>
              </a:rPr>
              <a:t>: </a:t>
            </a:r>
            <a:r>
              <a:rPr lang="en-US" sz="2400" dirty="0"/>
              <a:t>a reproductive particle, usually a single cell, released by a fungus, alga, or plant that may germinate into another</a:t>
            </a:r>
          </a:p>
          <a:p>
            <a:pPr marL="0" indent="357188" algn="just">
              <a:spcBef>
                <a:spcPts val="0"/>
              </a:spcBef>
              <a:buNone/>
            </a:pPr>
            <a:r>
              <a:rPr lang="en-US" sz="2400" b="1" i="1" dirty="0">
                <a:solidFill>
                  <a:schemeClr val="tx2">
                    <a:lumMod val="75000"/>
                  </a:schemeClr>
                </a:solidFill>
              </a:rPr>
              <a:t>Sporangium</a:t>
            </a:r>
            <a:r>
              <a:rPr lang="en-US" sz="2400" i="1" dirty="0">
                <a:solidFill>
                  <a:schemeClr val="tx2">
                    <a:lumMod val="75000"/>
                  </a:schemeClr>
                </a:solidFill>
              </a:rPr>
              <a:t>: </a:t>
            </a:r>
            <a:r>
              <a:rPr lang="en-US" sz="2400" dirty="0"/>
              <a:t>a case, capsule, or container in which spores are produced by an organism</a:t>
            </a:r>
          </a:p>
          <a:p>
            <a:pPr marL="0" indent="357188" algn="just">
              <a:spcBef>
                <a:spcPts val="0"/>
              </a:spcBef>
              <a:buNone/>
            </a:pPr>
            <a:r>
              <a:rPr lang="en-US" sz="2400" b="1" i="1" dirty="0" err="1">
                <a:solidFill>
                  <a:schemeClr val="tx2">
                    <a:lumMod val="75000"/>
                  </a:schemeClr>
                </a:solidFill>
              </a:rPr>
              <a:t>Karyogamy</a:t>
            </a:r>
            <a:r>
              <a:rPr lang="en-US" sz="2400" i="1" dirty="0">
                <a:solidFill>
                  <a:schemeClr val="tx2">
                    <a:lumMod val="75000"/>
                  </a:schemeClr>
                </a:solidFill>
              </a:rPr>
              <a:t>: </a:t>
            </a:r>
            <a:r>
              <a:rPr lang="en-US" sz="2400" dirty="0"/>
              <a:t>the fusion of two nuclei within a cell</a:t>
            </a:r>
          </a:p>
          <a:p>
            <a:pPr marL="0" indent="357188" algn="just">
              <a:spcBef>
                <a:spcPts val="0"/>
              </a:spcBef>
              <a:buNone/>
            </a:pPr>
            <a:r>
              <a:rPr lang="en-US" sz="2400" b="1" i="1" dirty="0">
                <a:solidFill>
                  <a:schemeClr val="tx2">
                    <a:lumMod val="75000"/>
                  </a:schemeClr>
                </a:solidFill>
              </a:rPr>
              <a:t>Plasmogamy</a:t>
            </a:r>
            <a:r>
              <a:rPr lang="en-US" sz="2400" i="1" dirty="0">
                <a:solidFill>
                  <a:schemeClr val="tx2">
                    <a:lumMod val="75000"/>
                  </a:schemeClr>
                </a:solidFill>
              </a:rPr>
              <a:t>: </a:t>
            </a:r>
            <a:r>
              <a:rPr lang="en-US" sz="2400" dirty="0"/>
              <a:t>stage of sexual reproduction joining the cytoplasm of two parent mycelia without the fusion of nuclei</a:t>
            </a:r>
          </a:p>
          <a:p>
            <a:pPr marL="0" indent="357188" algn="just">
              <a:spcBef>
                <a:spcPts val="0"/>
              </a:spcBef>
              <a:buNone/>
            </a:pPr>
            <a:r>
              <a:rPr lang="en-US" sz="2400" b="1" i="1" dirty="0">
                <a:solidFill>
                  <a:schemeClr val="tx2">
                    <a:lumMod val="75000"/>
                  </a:schemeClr>
                </a:solidFill>
              </a:rPr>
              <a:t>Gametangium</a:t>
            </a:r>
            <a:r>
              <a:rPr lang="en-US" sz="2400" i="1" dirty="0">
                <a:solidFill>
                  <a:schemeClr val="tx2">
                    <a:lumMod val="75000"/>
                  </a:schemeClr>
                </a:solidFill>
              </a:rPr>
              <a:t>: </a:t>
            </a:r>
            <a:r>
              <a:rPr lang="en-US" sz="2400" dirty="0"/>
              <a:t>an organ or cell in which gametes are produced that is found in many multicellular protists, algae, fungi, and the gametophytes of plants</a:t>
            </a:r>
          </a:p>
          <a:p>
            <a:pPr marL="0" indent="357188" algn="just">
              <a:spcBef>
                <a:spcPts val="0"/>
              </a:spcBef>
              <a:buNone/>
            </a:pPr>
            <a:endParaRPr lang="en-US" sz="2400" dirty="0"/>
          </a:p>
          <a:p>
            <a:pPr>
              <a:spcBef>
                <a:spcPts val="0"/>
              </a:spcBef>
            </a:pPr>
            <a:endParaRPr lang="ru-RU" sz="2400" dirty="0"/>
          </a:p>
        </p:txBody>
      </p:sp>
    </p:spTree>
    <p:extLst>
      <p:ext uri="{BB962C8B-B14F-4D97-AF65-F5344CB8AC3E}">
        <p14:creationId xmlns:p14="http://schemas.microsoft.com/office/powerpoint/2010/main" val="3953073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95536" y="332656"/>
            <a:ext cx="8229600" cy="6048672"/>
          </a:xfrm>
        </p:spPr>
        <p:txBody>
          <a:bodyPr>
            <a:normAutofit fontScale="70000" lnSpcReduction="20000"/>
          </a:bodyPr>
          <a:lstStyle/>
          <a:p>
            <a:pPr marL="0" indent="357188" algn="just">
              <a:lnSpc>
                <a:spcPct val="120000"/>
              </a:lnSpc>
              <a:spcBef>
                <a:spcPts val="0"/>
              </a:spcBef>
              <a:buNone/>
            </a:pPr>
            <a:r>
              <a:rPr lang="en-US" sz="4000" b="1" dirty="0">
                <a:solidFill>
                  <a:schemeClr val="tx2">
                    <a:lumMod val="75000"/>
                  </a:schemeClr>
                </a:solidFill>
              </a:rPr>
              <a:t>Asexual Reproduction</a:t>
            </a:r>
          </a:p>
          <a:p>
            <a:pPr marL="0" indent="357188" algn="just">
              <a:lnSpc>
                <a:spcPct val="120000"/>
              </a:lnSpc>
              <a:spcBef>
                <a:spcPts val="0"/>
              </a:spcBef>
              <a:buNone/>
            </a:pPr>
            <a:r>
              <a:rPr lang="en-US" sz="3400" dirty="0"/>
              <a:t>Fungi reproduce asexually by </a:t>
            </a:r>
            <a:r>
              <a:rPr lang="en-US" sz="3400" i="1" dirty="0">
                <a:solidFill>
                  <a:schemeClr val="tx2">
                    <a:lumMod val="75000"/>
                  </a:schemeClr>
                </a:solidFill>
              </a:rPr>
              <a:t>fragmentation, budding, or producing spores</a:t>
            </a:r>
            <a:r>
              <a:rPr lang="en-US" sz="3400" dirty="0"/>
              <a:t>. Fragments of hyphae can grow new colonies. </a:t>
            </a:r>
            <a:r>
              <a:rPr lang="en-US" sz="3400" dirty="0" err="1"/>
              <a:t>Mycelial</a:t>
            </a:r>
            <a:r>
              <a:rPr lang="en-US" sz="3400" dirty="0"/>
              <a:t> fragmentation occurs when a fungal mycelium separates into pieces with each component growing into a separate mycelium. Somatic cells in yeast form buds. During budding (a type of cytokinesis), a bulge forms on the side of the cell, the nucleus divides mitotically, and the bud ultimately detaches itself from the mother cell.</a:t>
            </a:r>
          </a:p>
          <a:p>
            <a:pPr marL="0" indent="357188" algn="just">
              <a:lnSpc>
                <a:spcPct val="120000"/>
              </a:lnSpc>
              <a:spcBef>
                <a:spcPts val="0"/>
              </a:spcBef>
              <a:buNone/>
            </a:pPr>
            <a:r>
              <a:rPr lang="en-US" sz="3400" dirty="0"/>
              <a:t>The most common mode of asexual reproduction is through the formation of asexual spores, which are produced by one parent only (through mitosis) and are genetically identical to that parent. Spores allow fungi to expand their distribution and colonize new environments. They may be released from the parent </a:t>
            </a:r>
            <a:r>
              <a:rPr lang="en-US" sz="3400" dirty="0" err="1"/>
              <a:t>thallus</a:t>
            </a:r>
            <a:r>
              <a:rPr lang="en-US" sz="3400" dirty="0"/>
              <a:t>, either outside or within a special reproductive sac called </a:t>
            </a:r>
            <a:r>
              <a:rPr lang="en-US" sz="3400" i="1" dirty="0">
                <a:solidFill>
                  <a:schemeClr val="tx2">
                    <a:lumMod val="75000"/>
                  </a:schemeClr>
                </a:solidFill>
              </a:rPr>
              <a:t>a sporangium.</a:t>
            </a:r>
          </a:p>
          <a:p>
            <a:endParaRPr lang="ru-RU" dirty="0"/>
          </a:p>
        </p:txBody>
      </p:sp>
    </p:spTree>
    <p:extLst>
      <p:ext uri="{BB962C8B-B14F-4D97-AF65-F5344CB8AC3E}">
        <p14:creationId xmlns:p14="http://schemas.microsoft.com/office/powerpoint/2010/main" val="73796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05792"/>
            <a:ext cx="8568952" cy="2044824"/>
          </a:xfrm>
        </p:spPr>
        <p:txBody>
          <a:bodyPr>
            <a:noAutofit/>
          </a:bodyPr>
          <a:lstStyle/>
          <a:p>
            <a:pPr marL="0" indent="357188" algn="just">
              <a:spcBef>
                <a:spcPts val="0"/>
              </a:spcBef>
              <a:buNone/>
            </a:pPr>
            <a:r>
              <a:rPr lang="en-US" sz="2200" dirty="0"/>
              <a:t>There are many types of asexual spores. </a:t>
            </a:r>
            <a:r>
              <a:rPr lang="en-US" sz="2200" i="1" dirty="0" err="1">
                <a:solidFill>
                  <a:schemeClr val="tx2">
                    <a:lumMod val="75000"/>
                  </a:schemeClr>
                </a:solidFill>
              </a:rPr>
              <a:t>Conidiospores</a:t>
            </a:r>
            <a:r>
              <a:rPr lang="en-US" sz="2200" i="1" dirty="0">
                <a:solidFill>
                  <a:schemeClr val="tx2">
                    <a:lumMod val="75000"/>
                  </a:schemeClr>
                </a:solidFill>
              </a:rPr>
              <a:t> </a:t>
            </a:r>
            <a:r>
              <a:rPr lang="en-US" sz="2200" dirty="0"/>
              <a:t>are unicellular or multicellular spores that are released directly from the tip or side of the hypha. Other asexual spores originate in the fragmentation of a hypha to form single cells that are released as spores; some of these have a thick wall surrounding the fragment. Yet others bud off the vegetative parent cell. </a:t>
            </a:r>
            <a:r>
              <a:rPr lang="en-US" sz="2200" i="1" dirty="0" err="1">
                <a:solidFill>
                  <a:schemeClr val="tx2">
                    <a:lumMod val="75000"/>
                  </a:schemeClr>
                </a:solidFill>
              </a:rPr>
              <a:t>Sporangiospores</a:t>
            </a:r>
            <a:r>
              <a:rPr lang="en-US" sz="2200" i="1" dirty="0">
                <a:solidFill>
                  <a:schemeClr val="tx2">
                    <a:lumMod val="75000"/>
                  </a:schemeClr>
                </a:solidFill>
              </a:rPr>
              <a:t> are produced in a sporangium.</a:t>
            </a:r>
            <a:endParaRPr lang="ru-RU" sz="2200" i="1" dirty="0">
              <a:solidFill>
                <a:schemeClr val="tx2">
                  <a:lumMod val="75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rcRect t="8082" r="3349" b="4985"/>
          <a:stretch>
            <a:fillRect/>
          </a:stretch>
        </p:blipFill>
        <p:spPr>
          <a:xfrm>
            <a:off x="2267744" y="2276872"/>
            <a:ext cx="5165106" cy="3168352"/>
          </a:xfrm>
          <a:prstGeom prst="rect">
            <a:avLst/>
          </a:prstGeom>
        </p:spPr>
      </p:pic>
      <p:sp>
        <p:nvSpPr>
          <p:cNvPr id="5" name="Прямоугольник 4"/>
          <p:cNvSpPr/>
          <p:nvPr/>
        </p:nvSpPr>
        <p:spPr>
          <a:xfrm>
            <a:off x="323528" y="5517232"/>
            <a:ext cx="8568953" cy="1015663"/>
          </a:xfrm>
          <a:prstGeom prst="rect">
            <a:avLst/>
          </a:prstGeom>
        </p:spPr>
        <p:txBody>
          <a:bodyPr wrap="square">
            <a:spAutoFit/>
          </a:bodyPr>
          <a:lstStyle/>
          <a:p>
            <a:pPr algn="just"/>
            <a:r>
              <a:rPr lang="en-US" sz="2000" b="1" dirty="0"/>
              <a:t>Release of spores from a sporangium</a:t>
            </a:r>
            <a:r>
              <a:rPr lang="en-US" sz="2000" dirty="0"/>
              <a:t>: This micrograph shows the release of spores from a sporangium at the end of a </a:t>
            </a:r>
            <a:r>
              <a:rPr lang="en-US" sz="2000" dirty="0" err="1"/>
              <a:t>hypha</a:t>
            </a:r>
            <a:r>
              <a:rPr lang="en-US" sz="2000" dirty="0"/>
              <a:t> called a </a:t>
            </a:r>
            <a:r>
              <a:rPr lang="en-US" sz="2000" dirty="0" err="1"/>
              <a:t>sporangiophore</a:t>
            </a:r>
            <a:r>
              <a:rPr lang="en-US" sz="2000" dirty="0"/>
              <a:t>. The organism depicted is a </a:t>
            </a:r>
            <a:r>
              <a:rPr lang="en-US" sz="2000" i="1" dirty="0" err="1"/>
              <a:t>Mucor</a:t>
            </a:r>
            <a:r>
              <a:rPr lang="en-US" sz="2000" dirty="0"/>
              <a:t> sp. fungus: a mold often found indoors.</a:t>
            </a:r>
            <a:endParaRPr lang="ru-RU" sz="2000" dirty="0"/>
          </a:p>
        </p:txBody>
      </p:sp>
    </p:spTree>
    <p:extLst>
      <p:ext uri="{BB962C8B-B14F-4D97-AF65-F5344CB8AC3E}">
        <p14:creationId xmlns:p14="http://schemas.microsoft.com/office/powerpoint/2010/main" val="290638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88640"/>
            <a:ext cx="8605464" cy="6494085"/>
          </a:xfrm>
          <a:prstGeom prst="rect">
            <a:avLst/>
          </a:prstGeom>
        </p:spPr>
        <p:txBody>
          <a:bodyPr wrap="square">
            <a:spAutoFit/>
          </a:bodyPr>
          <a:lstStyle/>
          <a:p>
            <a:pPr indent="357188" algn="just"/>
            <a:r>
              <a:rPr lang="en-US" sz="2400" b="1" i="1" dirty="0">
                <a:solidFill>
                  <a:schemeClr val="tx2">
                    <a:lumMod val="75000"/>
                  </a:schemeClr>
                </a:solidFill>
              </a:rPr>
              <a:t>Asexual spores:</a:t>
            </a:r>
          </a:p>
          <a:p>
            <a:pPr indent="357188" algn="just"/>
            <a:r>
              <a:rPr lang="en-US" sz="2200" dirty="0"/>
              <a:t>The fungus producing more than one type of spores is called the </a:t>
            </a:r>
            <a:r>
              <a:rPr lang="en-US" sz="2200" i="1" dirty="0" err="1">
                <a:solidFill>
                  <a:schemeClr val="tx2">
                    <a:lumMod val="75000"/>
                  </a:schemeClr>
                </a:solidFill>
              </a:rPr>
              <a:t>pleomorphic</a:t>
            </a:r>
            <a:r>
              <a:rPr lang="en-US" sz="2200" i="1" dirty="0">
                <a:solidFill>
                  <a:schemeClr val="tx2">
                    <a:lumMod val="75000"/>
                  </a:schemeClr>
                </a:solidFill>
              </a:rPr>
              <a:t> or polymorphic</a:t>
            </a:r>
            <a:r>
              <a:rPr lang="en-US" sz="2200" dirty="0"/>
              <a:t>. The spores produced inside the sporangia are termed the </a:t>
            </a:r>
            <a:r>
              <a:rPr lang="en-US" sz="2200" i="1" dirty="0">
                <a:solidFill>
                  <a:schemeClr val="tx2">
                    <a:lumMod val="75000"/>
                  </a:schemeClr>
                </a:solidFill>
              </a:rPr>
              <a:t>endogenous</a:t>
            </a:r>
            <a:r>
              <a:rPr lang="en-US" sz="2200" dirty="0"/>
              <a:t> spores and the spores developing exogenously on the terminal ends of </a:t>
            </a:r>
            <a:r>
              <a:rPr lang="en-US" sz="2200" dirty="0" err="1"/>
              <a:t>sporophores</a:t>
            </a:r>
            <a:r>
              <a:rPr lang="en-US" sz="2200" dirty="0"/>
              <a:t> are called the </a:t>
            </a:r>
            <a:r>
              <a:rPr lang="en-US" sz="2200" i="1" dirty="0">
                <a:solidFill>
                  <a:schemeClr val="tx2">
                    <a:lumMod val="75000"/>
                  </a:schemeClr>
                </a:solidFill>
              </a:rPr>
              <a:t>exogenous</a:t>
            </a:r>
            <a:r>
              <a:rPr lang="en-US" sz="2200" dirty="0"/>
              <a:t> spores.</a:t>
            </a:r>
            <a:r>
              <a:rPr lang="en-US" sz="2200" b="1" dirty="0"/>
              <a:t> </a:t>
            </a:r>
          </a:p>
          <a:p>
            <a:pPr indent="357188" algn="just"/>
            <a:endParaRPr lang="en-US" sz="1600" b="1" dirty="0"/>
          </a:p>
          <a:p>
            <a:pPr indent="357188" algn="just"/>
            <a:r>
              <a:rPr lang="en-US" sz="2400" b="1" i="1" dirty="0">
                <a:solidFill>
                  <a:schemeClr val="tx2">
                    <a:lumMod val="75000"/>
                  </a:schemeClr>
                </a:solidFill>
              </a:rPr>
              <a:t>Endogenous spores:</a:t>
            </a:r>
          </a:p>
          <a:p>
            <a:pPr indent="357188" algn="just"/>
            <a:r>
              <a:rPr lang="en-US" sz="2200" dirty="0"/>
              <a:t>The endogenous spores are produced within the special spore producing cell the </a:t>
            </a:r>
            <a:r>
              <a:rPr lang="en-US" sz="2200" i="1" dirty="0">
                <a:solidFill>
                  <a:schemeClr val="tx2">
                    <a:lumMod val="75000"/>
                  </a:schemeClr>
                </a:solidFill>
              </a:rPr>
              <a:t>sporangium.</a:t>
            </a:r>
            <a:r>
              <a:rPr lang="en-US" sz="2200" dirty="0"/>
              <a:t> The sporangia may be terminal or intercalary in their position. The </a:t>
            </a:r>
            <a:r>
              <a:rPr lang="en-US" sz="2200" dirty="0" err="1"/>
              <a:t>sporophores</a:t>
            </a:r>
            <a:r>
              <a:rPr lang="en-US" sz="2200" dirty="0"/>
              <a:t> which bear the sporangia on their apices are called the </a:t>
            </a:r>
            <a:r>
              <a:rPr lang="en-US" sz="2200" i="1" dirty="0" err="1">
                <a:solidFill>
                  <a:schemeClr val="tx2">
                    <a:lumMod val="75000"/>
                  </a:schemeClr>
                </a:solidFill>
              </a:rPr>
              <a:t>sporangiophores</a:t>
            </a:r>
            <a:r>
              <a:rPr lang="en-US" sz="2200" i="1" dirty="0">
                <a:solidFill>
                  <a:schemeClr val="tx2">
                    <a:lumMod val="75000"/>
                  </a:schemeClr>
                </a:solidFill>
              </a:rPr>
              <a:t>.</a:t>
            </a:r>
            <a:r>
              <a:rPr lang="en-US" sz="2200" dirty="0"/>
              <a:t> They may be branched or </a:t>
            </a:r>
            <a:r>
              <a:rPr lang="en-US" sz="2200" dirty="0" err="1"/>
              <a:t>unbranched</a:t>
            </a:r>
            <a:r>
              <a:rPr lang="en-US" sz="2200" dirty="0"/>
              <a:t>.</a:t>
            </a:r>
          </a:p>
          <a:p>
            <a:pPr indent="357188" algn="just"/>
            <a:r>
              <a:rPr lang="en-US" sz="2200" dirty="0"/>
              <a:t>The spores produced inside the sporangia are called the </a:t>
            </a:r>
            <a:r>
              <a:rPr lang="en-US" sz="2200" i="1" dirty="0" err="1">
                <a:solidFill>
                  <a:schemeClr val="tx2">
                    <a:lumMod val="75000"/>
                  </a:schemeClr>
                </a:solidFill>
              </a:rPr>
              <a:t>endospores</a:t>
            </a:r>
            <a:r>
              <a:rPr lang="en-US" sz="2200" i="1" dirty="0">
                <a:solidFill>
                  <a:schemeClr val="tx2">
                    <a:lumMod val="75000"/>
                  </a:schemeClr>
                </a:solidFill>
              </a:rPr>
              <a:t> </a:t>
            </a:r>
            <a:r>
              <a:rPr lang="en-US" sz="2200" dirty="0"/>
              <a:t>or </a:t>
            </a:r>
            <a:r>
              <a:rPr lang="en-US" sz="2200" i="1" dirty="0">
                <a:solidFill>
                  <a:schemeClr val="tx2">
                    <a:lumMod val="75000"/>
                  </a:schemeClr>
                </a:solidFill>
              </a:rPr>
              <a:t>endogenous. </a:t>
            </a:r>
            <a:r>
              <a:rPr lang="en-US" sz="2200" dirty="0"/>
              <a:t>They may be motile or non-motile. The </a:t>
            </a:r>
            <a:r>
              <a:rPr lang="en-US" sz="2200" i="1" dirty="0">
                <a:solidFill>
                  <a:schemeClr val="tx2">
                    <a:lumMod val="75000"/>
                  </a:schemeClr>
                </a:solidFill>
              </a:rPr>
              <a:t>motile spores </a:t>
            </a:r>
            <a:r>
              <a:rPr lang="en-US" sz="2200" dirty="0"/>
              <a:t>are </a:t>
            </a:r>
            <a:r>
              <a:rPr lang="en-US" sz="2200" i="1" dirty="0">
                <a:solidFill>
                  <a:schemeClr val="tx2">
                    <a:lumMod val="75000"/>
                  </a:schemeClr>
                </a:solidFill>
              </a:rPr>
              <a:t>called the zoospores </a:t>
            </a:r>
            <a:r>
              <a:rPr lang="en-US" sz="2200" dirty="0"/>
              <a:t>and </a:t>
            </a:r>
            <a:r>
              <a:rPr lang="en-US" sz="2200" i="1" dirty="0"/>
              <a:t>the non-motile </a:t>
            </a:r>
            <a:r>
              <a:rPr lang="en-US" sz="2200" i="1" dirty="0" err="1">
                <a:solidFill>
                  <a:schemeClr val="tx2">
                    <a:lumMod val="75000"/>
                  </a:schemeClr>
                </a:solidFill>
              </a:rPr>
              <a:t>aplanospores</a:t>
            </a:r>
            <a:r>
              <a:rPr lang="en-US" sz="2200" dirty="0"/>
              <a:t>. The zoospores are produced inside the zoosporangia. The protoplasm of the sporangium divides into </a:t>
            </a:r>
            <a:r>
              <a:rPr lang="en-US" sz="2200" dirty="0" err="1"/>
              <a:t>uninucleate</a:t>
            </a:r>
            <a:r>
              <a:rPr lang="en-US" sz="2200" dirty="0"/>
              <a:t> or multinucleate protoplasmic bits and each bit metamorphoses into a spore.</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836712"/>
            <a:ext cx="8229600" cy="4248472"/>
          </a:xfrm>
        </p:spPr>
        <p:txBody>
          <a:bodyPr>
            <a:noAutofit/>
          </a:bodyPr>
          <a:lstStyle/>
          <a:p>
            <a:pPr marL="0" indent="357188" algn="just">
              <a:spcBef>
                <a:spcPts val="0"/>
              </a:spcBef>
              <a:buNone/>
            </a:pPr>
            <a:r>
              <a:rPr lang="en-US" sz="2800" b="1" i="1" dirty="0">
                <a:solidFill>
                  <a:schemeClr val="tx2">
                    <a:lumMod val="75000"/>
                  </a:schemeClr>
                </a:solidFill>
              </a:rPr>
              <a:t>Exogenous spores</a:t>
            </a:r>
            <a:r>
              <a:rPr lang="en-US" sz="2800" i="1" dirty="0">
                <a:solidFill>
                  <a:schemeClr val="tx2">
                    <a:lumMod val="75000"/>
                  </a:schemeClr>
                </a:solidFill>
              </a:rPr>
              <a:t>:</a:t>
            </a:r>
          </a:p>
          <a:p>
            <a:pPr marL="0" indent="357188" algn="just">
              <a:spcBef>
                <a:spcPts val="0"/>
              </a:spcBef>
              <a:buNone/>
            </a:pPr>
            <a:endParaRPr lang="en-US" sz="1000" dirty="0"/>
          </a:p>
          <a:p>
            <a:pPr marL="0" indent="357188" algn="just">
              <a:spcBef>
                <a:spcPts val="0"/>
              </a:spcBef>
              <a:buNone/>
            </a:pPr>
            <a:r>
              <a:rPr lang="en-US" sz="2400" dirty="0"/>
              <a:t>The spores producing externally or exogenously are either called the </a:t>
            </a:r>
            <a:r>
              <a:rPr lang="en-US" sz="2400" i="1" dirty="0">
                <a:solidFill>
                  <a:schemeClr val="tx2">
                    <a:lumMod val="75000"/>
                  </a:schemeClr>
                </a:solidFill>
              </a:rPr>
              <a:t>exogenous spores or conidia</a:t>
            </a:r>
            <a:r>
              <a:rPr lang="en-US" sz="2400" dirty="0"/>
              <a:t>. They are produced externally on the branched or </a:t>
            </a:r>
            <a:r>
              <a:rPr lang="en-US" sz="2400" dirty="0" err="1"/>
              <a:t>unbranched</a:t>
            </a:r>
            <a:r>
              <a:rPr lang="en-US" sz="2400" dirty="0"/>
              <a:t> </a:t>
            </a:r>
            <a:r>
              <a:rPr lang="en-US" sz="2400" i="1" dirty="0">
                <a:solidFill>
                  <a:schemeClr val="tx2">
                    <a:lumMod val="75000"/>
                  </a:schemeClr>
                </a:solidFill>
              </a:rPr>
              <a:t>conidiophores</a:t>
            </a:r>
            <a:r>
              <a:rPr lang="en-US" sz="2400" dirty="0"/>
              <a:t>. The </a:t>
            </a:r>
            <a:r>
              <a:rPr lang="en-US" sz="2400" i="1" dirty="0">
                <a:solidFill>
                  <a:schemeClr val="tx2">
                    <a:lumMod val="75000"/>
                  </a:schemeClr>
                </a:solidFill>
              </a:rPr>
              <a:t>conidiophores</a:t>
            </a:r>
            <a:r>
              <a:rPr lang="en-US" sz="2400" dirty="0"/>
              <a:t> may be </a:t>
            </a:r>
            <a:r>
              <a:rPr lang="en-US" sz="2400" dirty="0" err="1"/>
              <a:t>septate</a:t>
            </a:r>
            <a:r>
              <a:rPr lang="en-US" sz="2400" dirty="0"/>
              <a:t> or </a:t>
            </a:r>
            <a:r>
              <a:rPr lang="en-US" sz="2400" dirty="0" err="1"/>
              <a:t>aseptate</a:t>
            </a:r>
            <a:r>
              <a:rPr lang="en-US" sz="2400" dirty="0"/>
              <a:t>. The conidia borne upon the terminal apices of the conidiophores or the ends of the branches of the conidiophores.</a:t>
            </a:r>
          </a:p>
          <a:p>
            <a:pPr marL="0" indent="357188" algn="just">
              <a:spcBef>
                <a:spcPts val="0"/>
              </a:spcBef>
              <a:buNone/>
            </a:pPr>
            <a:r>
              <a:rPr lang="en-US" sz="2400" dirty="0"/>
              <a:t>The conidia are diverse in their shape and size. They may be unicellular or </a:t>
            </a:r>
            <a:r>
              <a:rPr lang="en-US" sz="2400" dirty="0" err="1"/>
              <a:t>multicellular</a:t>
            </a:r>
            <a:r>
              <a:rPr lang="en-US" sz="2400" dirty="0"/>
              <a:t>, </a:t>
            </a:r>
            <a:r>
              <a:rPr lang="en-US" sz="2400" dirty="0" err="1"/>
              <a:t>uninucleate</a:t>
            </a:r>
            <a:r>
              <a:rPr lang="en-US" sz="2400" dirty="0"/>
              <a:t> or multinucleate. Different genera may be recognized only by the presence of various shaped and various </a:t>
            </a:r>
            <a:r>
              <a:rPr lang="en-US" sz="2400" dirty="0" err="1"/>
              <a:t>coloured</a:t>
            </a:r>
            <a:r>
              <a:rPr lang="en-US" sz="2400" dirty="0"/>
              <a:t> conidia. The conidia of Fungi </a:t>
            </a:r>
            <a:r>
              <a:rPr lang="en-US" sz="2400" dirty="0" err="1"/>
              <a:t>Imperfecti</a:t>
            </a:r>
            <a:r>
              <a:rPr lang="en-US" sz="2400" dirty="0"/>
              <a:t> are </a:t>
            </a:r>
            <a:r>
              <a:rPr lang="en-US" sz="2400" dirty="0" err="1"/>
              <a:t>multicellular</a:t>
            </a:r>
            <a:r>
              <a:rPr lang="en-US" sz="2400" dirty="0"/>
              <a:t> and variously shaped, whereas the conidia of </a:t>
            </a:r>
            <a:r>
              <a:rPr lang="en-US" sz="2400" i="1" dirty="0" err="1"/>
              <a:t>Aspergillus</a:t>
            </a:r>
            <a:r>
              <a:rPr lang="en-US" sz="2400" dirty="0"/>
              <a:t> and </a:t>
            </a:r>
            <a:r>
              <a:rPr lang="en-US" sz="2400" i="1" dirty="0" err="1"/>
              <a:t>Penicillium</a:t>
            </a:r>
            <a:r>
              <a:rPr lang="en-US" sz="2400" i="1" dirty="0"/>
              <a:t> </a:t>
            </a:r>
            <a:r>
              <a:rPr lang="en-US" sz="2400" dirty="0"/>
              <a:t>are smoky green </a:t>
            </a:r>
            <a:r>
              <a:rPr lang="en-US" sz="2400" dirty="0" err="1"/>
              <a:t>coloured</a:t>
            </a:r>
            <a:r>
              <a:rPr lang="en-US" sz="2400" dirty="0"/>
              <a:t> and the fungi are called ‘the blue-green molds’.</a:t>
            </a:r>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6633"/>
            <a:ext cx="8784976" cy="2880319"/>
          </a:xfrm>
        </p:spPr>
        <p:txBody>
          <a:bodyPr>
            <a:normAutofit fontScale="77500" lnSpcReduction="20000"/>
          </a:bodyPr>
          <a:lstStyle/>
          <a:p>
            <a:pPr marL="0" indent="357188" algn="just">
              <a:lnSpc>
                <a:spcPct val="120000"/>
              </a:lnSpc>
              <a:spcBef>
                <a:spcPts val="0"/>
              </a:spcBef>
              <a:buNone/>
            </a:pPr>
            <a:r>
              <a:rPr lang="en-US" sz="2600" dirty="0"/>
              <a:t>In addition to above-mentioned the fungi reproduce asexually by other means, such as </a:t>
            </a:r>
            <a:r>
              <a:rPr lang="en-US" sz="2600" i="1" dirty="0">
                <a:solidFill>
                  <a:schemeClr val="tx2">
                    <a:lumMod val="75000"/>
                  </a:schemeClr>
                </a:solidFill>
              </a:rPr>
              <a:t>fission, </a:t>
            </a:r>
            <a:r>
              <a:rPr lang="en-US" sz="2600" i="1" dirty="0" err="1">
                <a:solidFill>
                  <a:schemeClr val="tx2">
                    <a:lumMod val="75000"/>
                  </a:schemeClr>
                </a:solidFill>
              </a:rPr>
              <a:t>sclerotia</a:t>
            </a:r>
            <a:r>
              <a:rPr lang="en-US" sz="2600" i="1" dirty="0">
                <a:solidFill>
                  <a:schemeClr val="tx2">
                    <a:lumMod val="75000"/>
                  </a:schemeClr>
                </a:solidFill>
              </a:rPr>
              <a:t>, </a:t>
            </a:r>
            <a:r>
              <a:rPr lang="en-US" sz="2600" i="1" dirty="0" err="1">
                <a:solidFill>
                  <a:schemeClr val="tx2">
                    <a:lumMod val="75000"/>
                  </a:schemeClr>
                </a:solidFill>
              </a:rPr>
              <a:t>rhizomorphs</a:t>
            </a:r>
            <a:r>
              <a:rPr lang="en-US" sz="2600" dirty="0"/>
              <a:t>, etc. </a:t>
            </a:r>
          </a:p>
          <a:p>
            <a:pPr marL="0" indent="357188" algn="just">
              <a:lnSpc>
                <a:spcPct val="120000"/>
              </a:lnSpc>
              <a:spcBef>
                <a:spcPts val="0"/>
              </a:spcBef>
              <a:buNone/>
            </a:pPr>
            <a:r>
              <a:rPr lang="en-US" sz="2600" i="1" dirty="0">
                <a:solidFill>
                  <a:schemeClr val="tx2">
                    <a:lumMod val="75000"/>
                  </a:schemeClr>
                </a:solidFill>
              </a:rPr>
              <a:t>In fission</a:t>
            </a:r>
            <a:r>
              <a:rPr lang="en-US" sz="2600" dirty="0"/>
              <a:t>, the cell constricts in the centre and divides into two giving rise to new individuals. The </a:t>
            </a:r>
            <a:r>
              <a:rPr lang="en-US" sz="2600" i="1" dirty="0" err="1">
                <a:solidFill>
                  <a:schemeClr val="tx2">
                    <a:lumMod val="75000"/>
                  </a:schemeClr>
                </a:solidFill>
              </a:rPr>
              <a:t>sclerotia</a:t>
            </a:r>
            <a:r>
              <a:rPr lang="en-US" sz="2600" dirty="0"/>
              <a:t> are resistant and </a:t>
            </a:r>
            <a:r>
              <a:rPr lang="en-US" sz="2600" dirty="0" err="1"/>
              <a:t>perennating</a:t>
            </a:r>
            <a:r>
              <a:rPr lang="en-US" sz="2600" dirty="0"/>
              <a:t> bodies. They survive for many years. Each </a:t>
            </a:r>
            <a:r>
              <a:rPr lang="en-US" sz="2600" dirty="0" err="1"/>
              <a:t>sclerotium</a:t>
            </a:r>
            <a:r>
              <a:rPr lang="en-US" sz="2600" dirty="0"/>
              <a:t> is cushion-like structure of compact mycelium. They give rise to new mycelia on the approach of </a:t>
            </a:r>
            <a:r>
              <a:rPr lang="en-US" sz="2600" dirty="0" err="1"/>
              <a:t>favourable</a:t>
            </a:r>
            <a:r>
              <a:rPr lang="en-US" sz="2600" dirty="0"/>
              <a:t> conditions. </a:t>
            </a:r>
          </a:p>
          <a:p>
            <a:pPr marL="0" indent="357188" algn="just">
              <a:lnSpc>
                <a:spcPct val="120000"/>
              </a:lnSpc>
              <a:spcBef>
                <a:spcPts val="0"/>
              </a:spcBef>
              <a:buNone/>
            </a:pPr>
            <a:r>
              <a:rPr lang="en-US" sz="2600" dirty="0"/>
              <a:t>As mentioned under the modified mycelium, the rope-like </a:t>
            </a:r>
            <a:r>
              <a:rPr lang="en-US" sz="2600" i="1" dirty="0" err="1">
                <a:solidFill>
                  <a:schemeClr val="tx2">
                    <a:lumMod val="75000"/>
                  </a:schemeClr>
                </a:solidFill>
              </a:rPr>
              <a:t>rhizomorphs</a:t>
            </a:r>
            <a:r>
              <a:rPr lang="en-US" sz="2600" i="1" dirty="0">
                <a:solidFill>
                  <a:schemeClr val="tx2">
                    <a:lumMod val="75000"/>
                  </a:schemeClr>
                </a:solidFill>
              </a:rPr>
              <a:t> </a:t>
            </a:r>
            <a:r>
              <a:rPr lang="en-US" sz="2600" dirty="0"/>
              <a:t>are also resistant to unfavorable conditions and give rise to new mycelia even after several years on the approach of favorable conditions.</a:t>
            </a:r>
            <a:endParaRPr lang="ru-RU" sz="2600" dirty="0"/>
          </a:p>
          <a:p>
            <a:pPr marL="0" indent="357188" algn="just">
              <a:lnSpc>
                <a:spcPct val="120000"/>
              </a:lnSpc>
              <a:spcBef>
                <a:spcPts val="0"/>
              </a:spcBef>
              <a:buNone/>
            </a:pPr>
            <a:endParaRPr lang="en-US" sz="2600" dirty="0"/>
          </a:p>
        </p:txBody>
      </p:sp>
      <p:pic>
        <p:nvPicPr>
          <p:cNvPr id="5" name="Picture 2" descr="C:\Users\ADM\Documents\Karime\2018\Lectures\Anatomy and morphology of plant\Additional materials\Fungi\fungi-vegetative-reproduction.jpeg"/>
          <p:cNvPicPr>
            <a:picLocks noChangeAspect="1" noChangeArrowheads="1"/>
          </p:cNvPicPr>
          <p:nvPr/>
        </p:nvPicPr>
        <p:blipFill>
          <a:blip r:embed="rId2" cstate="print"/>
          <a:srcRect/>
          <a:stretch>
            <a:fillRect/>
          </a:stretch>
        </p:blipFill>
        <p:spPr bwMode="auto">
          <a:xfrm>
            <a:off x="2195736" y="2924944"/>
            <a:ext cx="4886206" cy="381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980728"/>
            <a:ext cx="7848872" cy="4968552"/>
          </a:xfrm>
        </p:spPr>
        <p:txBody>
          <a:bodyPr>
            <a:noAutofit/>
          </a:bodyPr>
          <a:lstStyle/>
          <a:p>
            <a:pPr marL="0" indent="357188" algn="just">
              <a:spcBef>
                <a:spcPts val="0"/>
              </a:spcBef>
              <a:buNone/>
            </a:pPr>
            <a:r>
              <a:rPr lang="en-US" sz="2800" b="1" dirty="0">
                <a:solidFill>
                  <a:schemeClr val="tx2">
                    <a:lumMod val="75000"/>
                  </a:schemeClr>
                </a:solidFill>
              </a:rPr>
              <a:t>Sexual Reproduction</a:t>
            </a:r>
          </a:p>
          <a:p>
            <a:pPr marL="0" indent="357188" algn="just">
              <a:spcBef>
                <a:spcPts val="0"/>
              </a:spcBef>
              <a:buNone/>
            </a:pPr>
            <a:endParaRPr lang="en-US" sz="1050" b="1" dirty="0"/>
          </a:p>
          <a:p>
            <a:pPr marL="0" indent="357188" algn="just">
              <a:spcBef>
                <a:spcPts val="0"/>
              </a:spcBef>
              <a:buNone/>
            </a:pPr>
            <a:r>
              <a:rPr lang="en-US" sz="2400" dirty="0"/>
              <a:t>In fungi, sexual reproduction often occurs in response to adverse environmental conditions. Two mating types are produced. When both mating types are present in the same mycelium, it is called </a:t>
            </a:r>
            <a:r>
              <a:rPr lang="en-US" sz="2400" i="1" dirty="0">
                <a:solidFill>
                  <a:schemeClr val="tx2">
                    <a:lumMod val="75000"/>
                  </a:schemeClr>
                </a:solidFill>
              </a:rPr>
              <a:t>homothallic, or self-fertile</a:t>
            </a:r>
            <a:r>
              <a:rPr lang="en-US" sz="2400" dirty="0"/>
              <a:t>. </a:t>
            </a:r>
            <a:r>
              <a:rPr lang="en-US" sz="2400" i="1" dirty="0">
                <a:solidFill>
                  <a:schemeClr val="tx2">
                    <a:lumMod val="75000"/>
                  </a:schemeClr>
                </a:solidFill>
              </a:rPr>
              <a:t>Heterothallic mycelia</a:t>
            </a:r>
            <a:r>
              <a:rPr lang="en-US" sz="2400" dirty="0"/>
              <a:t> require two different, but compatible, mycelia to reproduce sexually.</a:t>
            </a:r>
          </a:p>
          <a:p>
            <a:pPr marL="0" indent="357188" algn="just">
              <a:spcBef>
                <a:spcPts val="0"/>
              </a:spcBef>
              <a:buNone/>
            </a:pPr>
            <a:r>
              <a:rPr lang="en-US" sz="2400" dirty="0"/>
              <a:t>Although there are many variations in fungal sexual reproduction, all include the </a:t>
            </a:r>
            <a:r>
              <a:rPr lang="en-US" sz="2400" i="1" dirty="0">
                <a:solidFill>
                  <a:schemeClr val="tx2">
                    <a:lumMod val="75000"/>
                  </a:schemeClr>
                </a:solidFill>
              </a:rPr>
              <a:t>following three stages</a:t>
            </a:r>
            <a:r>
              <a:rPr lang="en-US" sz="2400" dirty="0"/>
              <a:t>. </a:t>
            </a:r>
          </a:p>
          <a:p>
            <a:pPr marL="0" indent="357188" algn="just">
              <a:spcBef>
                <a:spcPts val="0"/>
              </a:spcBef>
              <a:buNone/>
            </a:pPr>
            <a:r>
              <a:rPr lang="en-US" sz="2400" i="1" dirty="0">
                <a:solidFill>
                  <a:schemeClr val="tx2">
                    <a:lumMod val="75000"/>
                  </a:schemeClr>
                </a:solidFill>
              </a:rPr>
              <a:t>First,</a:t>
            </a:r>
            <a:r>
              <a:rPr lang="en-US" sz="2400" dirty="0"/>
              <a:t> during </a:t>
            </a:r>
            <a:r>
              <a:rPr lang="en-US" sz="2400" b="1" i="1" dirty="0" err="1">
                <a:solidFill>
                  <a:schemeClr val="tx2">
                    <a:lumMod val="75000"/>
                  </a:schemeClr>
                </a:solidFill>
              </a:rPr>
              <a:t>plasmogamy</a:t>
            </a:r>
            <a:r>
              <a:rPr lang="en-US" sz="2400" i="1" dirty="0">
                <a:solidFill>
                  <a:schemeClr val="tx2">
                    <a:lumMod val="75000"/>
                  </a:schemeClr>
                </a:solidFill>
              </a:rPr>
              <a:t> </a:t>
            </a:r>
            <a:r>
              <a:rPr lang="en-US" sz="2400" dirty="0"/>
              <a:t>(literally, “marriage or union of cytoplasm”), </a:t>
            </a:r>
          </a:p>
          <a:p>
            <a:pPr marL="0" indent="357188" algn="just">
              <a:spcBef>
                <a:spcPts val="0"/>
              </a:spcBef>
              <a:buNone/>
            </a:pPr>
            <a:r>
              <a:rPr lang="en-US" sz="2400" i="1" dirty="0">
                <a:solidFill>
                  <a:schemeClr val="tx2">
                    <a:lumMod val="75000"/>
                  </a:schemeClr>
                </a:solidFill>
              </a:rPr>
              <a:t>two</a:t>
            </a:r>
            <a:r>
              <a:rPr lang="en-US" sz="2400" dirty="0"/>
              <a:t> haploid cells </a:t>
            </a:r>
            <a:r>
              <a:rPr lang="en-US" sz="2400" i="1" dirty="0">
                <a:solidFill>
                  <a:schemeClr val="tx2">
                    <a:lumMod val="75000"/>
                  </a:schemeClr>
                </a:solidFill>
              </a:rPr>
              <a:t>fuse,</a:t>
            </a:r>
            <a:r>
              <a:rPr lang="en-US" sz="2400" dirty="0"/>
              <a:t> leading to a </a:t>
            </a:r>
            <a:r>
              <a:rPr lang="en-US" sz="2400" i="1" dirty="0" err="1">
                <a:solidFill>
                  <a:schemeClr val="tx2">
                    <a:lumMod val="75000"/>
                  </a:schemeClr>
                </a:solidFill>
              </a:rPr>
              <a:t>dikaryotic</a:t>
            </a:r>
            <a:r>
              <a:rPr lang="en-US" sz="2400" i="1" dirty="0">
                <a:solidFill>
                  <a:schemeClr val="tx2">
                    <a:lumMod val="75000"/>
                  </a:schemeClr>
                </a:solidFill>
              </a:rPr>
              <a:t> stage </a:t>
            </a:r>
            <a:r>
              <a:rPr lang="en-US" sz="2400" dirty="0"/>
              <a:t>where two haploid nuclei coexist in a single cell. </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628800"/>
            <a:ext cx="7632848" cy="4154984"/>
          </a:xfrm>
          <a:prstGeom prst="rect">
            <a:avLst/>
          </a:prstGeom>
        </p:spPr>
        <p:txBody>
          <a:bodyPr wrap="square">
            <a:spAutoFit/>
          </a:bodyPr>
          <a:lstStyle/>
          <a:p>
            <a:pPr indent="357188" algn="just"/>
            <a:r>
              <a:rPr lang="en-US" sz="2400" dirty="0"/>
              <a:t>During </a:t>
            </a:r>
            <a:r>
              <a:rPr lang="en-US" sz="2400" b="1" i="1" dirty="0" err="1">
                <a:solidFill>
                  <a:schemeClr val="tx2">
                    <a:lumMod val="75000"/>
                  </a:schemeClr>
                </a:solidFill>
              </a:rPr>
              <a:t>karyogamy</a:t>
            </a:r>
            <a:r>
              <a:rPr lang="en-US" sz="2400" dirty="0"/>
              <a:t> (“nuclear marriage”), the haploid nuclei fuse to form a diploid zygote nucleus. </a:t>
            </a:r>
          </a:p>
          <a:p>
            <a:pPr indent="357188" algn="just"/>
            <a:r>
              <a:rPr lang="en-US" sz="2400" i="1" dirty="0">
                <a:solidFill>
                  <a:schemeClr val="tx2">
                    <a:lumMod val="75000"/>
                  </a:schemeClr>
                </a:solidFill>
              </a:rPr>
              <a:t>Finally, meiosis </a:t>
            </a:r>
            <a:r>
              <a:rPr lang="en-US" sz="2400" dirty="0"/>
              <a:t>takes place in the </a:t>
            </a:r>
            <a:r>
              <a:rPr lang="en-US" sz="2400" dirty="0" err="1"/>
              <a:t>gametangia</a:t>
            </a:r>
            <a:r>
              <a:rPr lang="en-US" sz="2400" dirty="0"/>
              <a:t> (singular, </a:t>
            </a:r>
            <a:r>
              <a:rPr lang="en-US" sz="2400" dirty="0" err="1"/>
              <a:t>gametangium</a:t>
            </a:r>
            <a:r>
              <a:rPr lang="en-US" sz="2400" dirty="0"/>
              <a:t>) organs, in which gametes of different mating types are generated. At this stage, spores are disseminated into the environment.</a:t>
            </a:r>
          </a:p>
          <a:p>
            <a:pPr indent="357188" algn="just"/>
            <a:r>
              <a:rPr lang="en-US" sz="2400" dirty="0"/>
              <a:t>Each of the four divisions of fungi have different forms of sexual reproduction but most involve the production of spores in a specialized structure called a </a:t>
            </a:r>
            <a:r>
              <a:rPr lang="en-US" sz="2400" dirty="0" err="1"/>
              <a:t>basidia</a:t>
            </a:r>
            <a:r>
              <a:rPr lang="en-US" sz="2400" dirty="0"/>
              <a:t> in mushrooms, sporangium in bread mold, sac in Orange Cup fungi.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229600" cy="5472608"/>
          </a:xfrm>
        </p:spPr>
        <p:txBody>
          <a:bodyPr>
            <a:normAutofit/>
          </a:bodyPr>
          <a:lstStyle/>
          <a:p>
            <a:pPr marL="0" indent="0" algn="just">
              <a:spcBef>
                <a:spcPts val="0"/>
              </a:spcBef>
              <a:buNone/>
            </a:pPr>
            <a:r>
              <a:rPr lang="en-US" dirty="0">
                <a:solidFill>
                  <a:schemeClr val="tx2">
                    <a:lumMod val="75000"/>
                  </a:schemeClr>
                </a:solidFill>
              </a:rPr>
              <a:t>Key Points</a:t>
            </a:r>
          </a:p>
          <a:p>
            <a:pPr marL="0" indent="0" algn="just">
              <a:spcBef>
                <a:spcPts val="0"/>
              </a:spcBef>
              <a:buNone/>
            </a:pPr>
            <a:endParaRPr lang="en-US" sz="2400" b="1" dirty="0"/>
          </a:p>
          <a:p>
            <a:pPr marL="0" indent="357188" algn="just">
              <a:spcBef>
                <a:spcPts val="0"/>
              </a:spcBef>
              <a:buNone/>
            </a:pPr>
            <a:r>
              <a:rPr lang="en-US" sz="2600" dirty="0"/>
              <a:t>Fungi are more closely related to animals than plants.</a:t>
            </a:r>
          </a:p>
          <a:p>
            <a:pPr marL="0" indent="357188" algn="just">
              <a:spcBef>
                <a:spcPts val="0"/>
              </a:spcBef>
              <a:buNone/>
            </a:pPr>
            <a:r>
              <a:rPr lang="en-US" sz="2600" dirty="0"/>
              <a:t>Fungi are heterotrophic: they use complex organic compounds as sources of energy and carbon, not photosynthesis.</a:t>
            </a:r>
          </a:p>
          <a:p>
            <a:pPr marL="0" indent="357188" algn="just">
              <a:spcBef>
                <a:spcPts val="0"/>
              </a:spcBef>
              <a:buNone/>
            </a:pPr>
            <a:r>
              <a:rPr lang="en-US" sz="2600" dirty="0"/>
              <a:t>Fungi multiply either asexually, sexually, or both.</a:t>
            </a:r>
          </a:p>
          <a:p>
            <a:pPr marL="0" indent="357188" algn="just">
              <a:spcBef>
                <a:spcPts val="0"/>
              </a:spcBef>
              <a:buNone/>
            </a:pPr>
            <a:r>
              <a:rPr lang="en-US" sz="2600" dirty="0"/>
              <a:t>The majority of fungi produce spores, which are defined as haploid cells that can undergo mitosis to form multicellular, haploid individuals.</a:t>
            </a:r>
          </a:p>
          <a:p>
            <a:pPr marL="0" indent="357188" algn="just">
              <a:spcBef>
                <a:spcPts val="0"/>
              </a:spcBef>
              <a:buNone/>
            </a:pPr>
            <a:r>
              <a:rPr lang="en-US" sz="2600" dirty="0"/>
              <a:t>Fungi interact with other organisms by either forming beneficial or mutualistic associations (</a:t>
            </a:r>
            <a:r>
              <a:rPr lang="en-US" sz="2600" dirty="0" err="1"/>
              <a:t>mycorrhizae</a:t>
            </a:r>
            <a:r>
              <a:rPr lang="en-US" sz="2600" dirty="0"/>
              <a:t> and lichens ) or by causing serious infections.</a:t>
            </a:r>
          </a:p>
          <a:p>
            <a:pPr marL="0" indent="0" algn="just">
              <a:buNone/>
            </a:pPr>
            <a:endParaRPr lang="ru-RU" dirty="0"/>
          </a:p>
        </p:txBody>
      </p:sp>
    </p:spTree>
    <p:extLst>
      <p:ext uri="{BB962C8B-B14F-4D97-AF65-F5344CB8AC3E}">
        <p14:creationId xmlns:p14="http://schemas.microsoft.com/office/powerpoint/2010/main" val="114351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836712"/>
            <a:ext cx="6422968" cy="5724000"/>
          </a:xfrm>
        </p:spPr>
      </p:pic>
      <p:sp>
        <p:nvSpPr>
          <p:cNvPr id="5" name="Прямоугольник 4"/>
          <p:cNvSpPr/>
          <p:nvPr/>
        </p:nvSpPr>
        <p:spPr>
          <a:xfrm>
            <a:off x="107504" y="2132856"/>
            <a:ext cx="2268760" cy="3139321"/>
          </a:xfrm>
          <a:prstGeom prst="rect">
            <a:avLst/>
          </a:prstGeom>
        </p:spPr>
        <p:txBody>
          <a:bodyPr wrap="square">
            <a:spAutoFit/>
          </a:bodyPr>
          <a:lstStyle/>
          <a:p>
            <a:pPr algn="just"/>
            <a:r>
              <a:rPr lang="en-US" b="1" dirty="0"/>
              <a:t>Types of fungal reproduction</a:t>
            </a:r>
            <a:r>
              <a:rPr lang="en-US" dirty="0"/>
              <a:t>: Fungi may utilize both asexual and sexual stages of reproduction; sexual reproduction often occurs in response to adverse environmental conditions.</a:t>
            </a:r>
            <a:endParaRPr lang="ru-RU" dirty="0"/>
          </a:p>
        </p:txBody>
      </p:sp>
    </p:spTree>
    <p:extLst>
      <p:ext uri="{BB962C8B-B14F-4D97-AF65-F5344CB8AC3E}">
        <p14:creationId xmlns:p14="http://schemas.microsoft.com/office/powerpoint/2010/main" val="4273733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92696"/>
            <a:ext cx="8229600" cy="6048672"/>
          </a:xfrm>
        </p:spPr>
        <p:txBody>
          <a:bodyPr>
            <a:noAutofit/>
          </a:bodyPr>
          <a:lstStyle/>
          <a:p>
            <a:pPr marL="0" indent="357188" algn="just">
              <a:spcBef>
                <a:spcPts val="0"/>
              </a:spcBef>
              <a:buNone/>
            </a:pPr>
            <a:r>
              <a:rPr lang="en-US" sz="2800" b="1" dirty="0">
                <a:solidFill>
                  <a:schemeClr val="tx2">
                    <a:lumMod val="75000"/>
                  </a:schemeClr>
                </a:solidFill>
              </a:rPr>
              <a:t>Fungi nutrition:</a:t>
            </a:r>
          </a:p>
          <a:p>
            <a:pPr marL="0" indent="357188" algn="just">
              <a:spcBef>
                <a:spcPts val="0"/>
              </a:spcBef>
              <a:buNone/>
            </a:pPr>
            <a:endParaRPr lang="en-US" sz="1000" dirty="0"/>
          </a:p>
          <a:p>
            <a:pPr algn="l">
              <a:spcAft>
                <a:spcPts val="375"/>
              </a:spcAft>
              <a:buFont typeface="+mj-lt"/>
              <a:buAutoNum type="arabicPeriod"/>
            </a:pPr>
            <a:r>
              <a:rPr lang="en-US" sz="2000" b="1" i="0" dirty="0">
                <a:effectLst/>
                <a:latin typeface="+mj-lt"/>
              </a:rPr>
              <a:t>Saprophytic</a:t>
            </a:r>
            <a:r>
              <a:rPr lang="en-US" sz="2000" b="0" i="0" dirty="0">
                <a:effectLst/>
                <a:latin typeface="+mj-lt"/>
              </a:rPr>
              <a:t> – The fungi obtain their nutrition by feeding on dead organic substances. Examples: </a:t>
            </a:r>
            <a:r>
              <a:rPr lang="en-US" sz="2000" b="0" i="1" dirty="0">
                <a:effectLst/>
                <a:latin typeface="+mj-lt"/>
              </a:rPr>
              <a:t>Rhizopus, Penicillium </a:t>
            </a:r>
            <a:r>
              <a:rPr lang="en-US" sz="2000" b="0" i="0" dirty="0">
                <a:effectLst/>
                <a:latin typeface="+mj-lt"/>
              </a:rPr>
              <a:t>and </a:t>
            </a:r>
            <a:r>
              <a:rPr lang="en-US" sz="2000" b="0" i="1" dirty="0">
                <a:effectLst/>
                <a:latin typeface="+mj-lt"/>
              </a:rPr>
              <a:t>Aspergillus</a:t>
            </a:r>
            <a:r>
              <a:rPr lang="en-US" sz="2000" b="0" i="0" dirty="0">
                <a:effectLst/>
                <a:latin typeface="+mj-lt"/>
              </a:rPr>
              <a:t>.</a:t>
            </a:r>
          </a:p>
          <a:p>
            <a:pPr algn="l">
              <a:spcAft>
                <a:spcPts val="375"/>
              </a:spcAft>
              <a:buFont typeface="+mj-lt"/>
              <a:buAutoNum type="arabicPeriod"/>
            </a:pPr>
            <a:r>
              <a:rPr lang="en-US" sz="2000" b="1" i="0" dirty="0">
                <a:effectLst/>
                <a:latin typeface="+mj-lt"/>
              </a:rPr>
              <a:t>Parasitic</a:t>
            </a:r>
            <a:r>
              <a:rPr lang="en-US" sz="2000" b="0" i="0" dirty="0">
                <a:effectLst/>
                <a:latin typeface="+mj-lt"/>
              </a:rPr>
              <a:t> – The fungi obtain their nutrition by living on other living organisms (plants or animals) and absorb nutrients from their host. Examples: </a:t>
            </a:r>
            <a:r>
              <a:rPr lang="en-US" sz="2000" b="0" i="1" dirty="0">
                <a:effectLst/>
                <a:latin typeface="+mj-lt"/>
              </a:rPr>
              <a:t>Taphrina</a:t>
            </a:r>
            <a:r>
              <a:rPr lang="en-US" sz="2000" b="0" i="0" dirty="0">
                <a:effectLst/>
                <a:latin typeface="+mj-lt"/>
              </a:rPr>
              <a:t> and </a:t>
            </a:r>
            <a:r>
              <a:rPr lang="en-US" sz="2000" b="0" i="1" dirty="0">
                <a:effectLst/>
                <a:latin typeface="+mj-lt"/>
              </a:rPr>
              <a:t>Puccinia</a:t>
            </a:r>
            <a:r>
              <a:rPr lang="en-US" sz="2000" b="0" i="0" dirty="0">
                <a:effectLst/>
                <a:latin typeface="+mj-lt"/>
              </a:rPr>
              <a:t>.</a:t>
            </a:r>
          </a:p>
          <a:p>
            <a:pPr algn="l">
              <a:spcAft>
                <a:spcPts val="375"/>
              </a:spcAft>
              <a:buFont typeface="+mj-lt"/>
              <a:buAutoNum type="arabicPeriod"/>
            </a:pPr>
            <a:r>
              <a:rPr lang="en-US" sz="2000" b="1" i="0" dirty="0">
                <a:effectLst/>
                <a:latin typeface="+mj-lt"/>
              </a:rPr>
              <a:t>Symbiotic</a:t>
            </a:r>
            <a:r>
              <a:rPr lang="en-US" sz="2000" b="0" i="0" dirty="0">
                <a:effectLst/>
                <a:latin typeface="+mj-lt"/>
              </a:rPr>
              <a:t> – These fungi live by having an interdependent relationship with other species in which both are mutually benefited. Examples: Lichens and mycorrhiza. Lichens are the symbiotic association between algae and fungi. Here both algae and fungi are mutually benefited as fungi provide shelter for algae and in reverse algae synthesis carbohydrates for fungi. Mycorrhiza is the symbiotic association present between fungi and plants. Fungi improve nutrient uptake by plants, whereas, plants provides organic molecules like sugar to the fungus.</a:t>
            </a:r>
          </a:p>
          <a:p>
            <a:pPr marL="0" indent="357188" algn="just">
              <a:spcBef>
                <a:spcPts val="0"/>
              </a:spcBef>
              <a:buNone/>
            </a:pPr>
            <a:endParaRPr lang="en-US" sz="2000" dirty="0"/>
          </a:p>
          <a:p>
            <a:endParaRPr lang="ru-RU"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124744"/>
            <a:ext cx="8229600" cy="5112568"/>
          </a:xfrm>
        </p:spPr>
        <p:txBody>
          <a:bodyPr>
            <a:normAutofit fontScale="77500" lnSpcReduction="20000"/>
          </a:bodyPr>
          <a:lstStyle/>
          <a:p>
            <a:pPr marL="0" indent="357188" algn="just">
              <a:lnSpc>
                <a:spcPct val="120000"/>
              </a:lnSpc>
              <a:spcBef>
                <a:spcPts val="0"/>
              </a:spcBef>
              <a:buNone/>
            </a:pPr>
            <a:r>
              <a:rPr lang="en-US" sz="3100" i="1" dirty="0">
                <a:solidFill>
                  <a:schemeClr val="tx2">
                    <a:lumMod val="75000"/>
                  </a:schemeClr>
                </a:solidFill>
              </a:rPr>
              <a:t>Fungi also form a symbiotic (mutually beneficial) </a:t>
            </a:r>
            <a:r>
              <a:rPr lang="en-US" sz="3100" dirty="0"/>
              <a:t>relationship with other organisms such as trees and flowering plants: </a:t>
            </a:r>
          </a:p>
          <a:p>
            <a:pPr marL="0" indent="357188" algn="just">
              <a:lnSpc>
                <a:spcPct val="120000"/>
              </a:lnSpc>
              <a:spcBef>
                <a:spcPts val="0"/>
              </a:spcBef>
              <a:buNone/>
            </a:pPr>
            <a:r>
              <a:rPr lang="en-US" sz="3100" dirty="0"/>
              <a:t>a. </a:t>
            </a:r>
            <a:r>
              <a:rPr lang="en-US" sz="3100" b="1" i="1" dirty="0" err="1">
                <a:solidFill>
                  <a:schemeClr val="tx2">
                    <a:lumMod val="75000"/>
                  </a:schemeClr>
                </a:solidFill>
              </a:rPr>
              <a:t>Ectomycorrhizal</a:t>
            </a:r>
            <a:r>
              <a:rPr lang="en-US" sz="3100" b="1" i="1" dirty="0">
                <a:solidFill>
                  <a:schemeClr val="tx2">
                    <a:lumMod val="75000"/>
                  </a:schemeClr>
                </a:solidFill>
              </a:rPr>
              <a:t> fungi </a:t>
            </a:r>
            <a:r>
              <a:rPr lang="en-US" sz="3100" dirty="0"/>
              <a:t>grow thick coats of mycelia around the rootlets of trees and bring water and minerals from the soil into the roots. In return the host tree supplies the fungus with sugars, vitamins and other root substances. This relationship occurs in more than 80% of plants. Examples: the </a:t>
            </a:r>
            <a:r>
              <a:rPr lang="en-US" sz="3100" dirty="0" err="1"/>
              <a:t>Bolete</a:t>
            </a:r>
            <a:r>
              <a:rPr lang="en-US" sz="3100" dirty="0"/>
              <a:t> Family associated with many species of conifer trees, aspen and birch, and the "Dead Man's Foot" (</a:t>
            </a:r>
            <a:r>
              <a:rPr lang="en-US" sz="3100" dirty="0" err="1"/>
              <a:t>Pisolithus</a:t>
            </a:r>
            <a:r>
              <a:rPr lang="en-US" sz="3100" dirty="0"/>
              <a:t> </a:t>
            </a:r>
            <a:r>
              <a:rPr lang="en-US" sz="3100" dirty="0" err="1"/>
              <a:t>tinctorius</a:t>
            </a:r>
            <a:r>
              <a:rPr lang="en-US" sz="3100" dirty="0"/>
              <a:t>) which helps many plants grow.</a:t>
            </a:r>
          </a:p>
          <a:p>
            <a:pPr marL="0" indent="357188" algn="just">
              <a:lnSpc>
                <a:spcPct val="120000"/>
              </a:lnSpc>
              <a:spcBef>
                <a:spcPts val="0"/>
              </a:spcBef>
              <a:buNone/>
            </a:pPr>
            <a:r>
              <a:rPr lang="en-US" sz="3100" dirty="0"/>
              <a:t>b. </a:t>
            </a:r>
            <a:r>
              <a:rPr lang="en-US" sz="3100" b="1" i="1" dirty="0" err="1">
                <a:solidFill>
                  <a:schemeClr val="tx2">
                    <a:lumMod val="75000"/>
                  </a:schemeClr>
                </a:solidFill>
              </a:rPr>
              <a:t>Endomycorrhizal</a:t>
            </a:r>
            <a:r>
              <a:rPr lang="en-US" sz="3100" b="1" i="1" dirty="0">
                <a:solidFill>
                  <a:schemeClr val="tx2">
                    <a:lumMod val="75000"/>
                  </a:schemeClr>
                </a:solidFill>
              </a:rPr>
              <a:t> fungi </a:t>
            </a:r>
            <a:r>
              <a:rPr lang="en-US" sz="3100" dirty="0"/>
              <a:t>are microscopic soil fungi that penetrate the cells of plant roots. This relationship may be beneficial to both parties or may be harmful to the plant.</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3267" t="24748" r="13267" b="12122"/>
          <a:stretch/>
        </p:blipFill>
        <p:spPr>
          <a:xfrm>
            <a:off x="971600" y="908720"/>
            <a:ext cx="7365600" cy="4752000"/>
          </a:xfrm>
          <a:prstGeom prst="rect">
            <a:avLst/>
          </a:prstGeom>
        </p:spPr>
      </p:pic>
      <p:sp>
        <p:nvSpPr>
          <p:cNvPr id="3" name="Прямоугольник 2"/>
          <p:cNvSpPr/>
          <p:nvPr/>
        </p:nvSpPr>
        <p:spPr>
          <a:xfrm>
            <a:off x="2467871" y="5733256"/>
            <a:ext cx="4909229" cy="400110"/>
          </a:xfrm>
          <a:prstGeom prst="rect">
            <a:avLst/>
          </a:prstGeom>
        </p:spPr>
        <p:txBody>
          <a:bodyPr wrap="none">
            <a:spAutoFit/>
          </a:bodyPr>
          <a:lstStyle/>
          <a:p>
            <a:r>
              <a:rPr lang="en-US" sz="2000" dirty="0"/>
              <a:t>Fig.</a:t>
            </a:r>
            <a:r>
              <a:rPr lang="en-US" sz="2000" b="1" dirty="0"/>
              <a:t> - </a:t>
            </a:r>
            <a:r>
              <a:rPr lang="en-US" sz="2000" dirty="0" err="1"/>
              <a:t>Ectomycorrhizae</a:t>
            </a:r>
            <a:r>
              <a:rPr lang="en-US" sz="2000" dirty="0"/>
              <a:t> and </a:t>
            </a:r>
            <a:r>
              <a:rPr lang="en-US" sz="2000" dirty="0" err="1"/>
              <a:t>Endomycorrhizae</a:t>
            </a:r>
            <a:endParaRPr lang="ru-RU" sz="2000" dirty="0"/>
          </a:p>
        </p:txBody>
      </p:sp>
    </p:spTree>
    <p:extLst>
      <p:ext uri="{BB962C8B-B14F-4D97-AF65-F5344CB8AC3E}">
        <p14:creationId xmlns:p14="http://schemas.microsoft.com/office/powerpoint/2010/main" val="3778814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268760"/>
            <a:ext cx="7848872" cy="1200329"/>
          </a:xfrm>
          <a:prstGeom prst="rect">
            <a:avLst/>
          </a:prstGeom>
        </p:spPr>
        <p:txBody>
          <a:bodyPr wrap="square">
            <a:spAutoFit/>
          </a:bodyPr>
          <a:lstStyle/>
          <a:p>
            <a:pPr indent="447675" algn="just"/>
            <a:r>
              <a:rPr lang="en-US" sz="2400" dirty="0"/>
              <a:t>The kingdom Fungi contains </a:t>
            </a:r>
            <a:r>
              <a:rPr lang="en-US" sz="2400" i="1" dirty="0">
                <a:solidFill>
                  <a:schemeClr val="tx2">
                    <a:lumMod val="75000"/>
                  </a:schemeClr>
                </a:solidFill>
              </a:rPr>
              <a:t>five major phyla </a:t>
            </a:r>
            <a:r>
              <a:rPr lang="en-US" sz="2400" dirty="0"/>
              <a:t>that were </a:t>
            </a:r>
            <a:r>
              <a:rPr lang="en-US" sz="2400" i="1" dirty="0">
                <a:solidFill>
                  <a:schemeClr val="tx2">
                    <a:lumMod val="75000"/>
                  </a:schemeClr>
                </a:solidFill>
              </a:rPr>
              <a:t>established according to their mode of sexual reproduction or using molecular data. </a:t>
            </a:r>
          </a:p>
        </p:txBody>
      </p:sp>
      <p:sp>
        <p:nvSpPr>
          <p:cNvPr id="4" name="Прямоугольник 3"/>
          <p:cNvSpPr/>
          <p:nvPr/>
        </p:nvSpPr>
        <p:spPr>
          <a:xfrm>
            <a:off x="683568" y="620688"/>
            <a:ext cx="3876574" cy="584775"/>
          </a:xfrm>
          <a:prstGeom prst="rect">
            <a:avLst/>
          </a:prstGeom>
        </p:spPr>
        <p:txBody>
          <a:bodyPr wrap="none">
            <a:spAutoFit/>
          </a:bodyPr>
          <a:lstStyle/>
          <a:p>
            <a:r>
              <a:rPr lang="en-US" sz="3200" b="1" dirty="0">
                <a:solidFill>
                  <a:schemeClr val="tx2">
                    <a:lumMod val="75000"/>
                  </a:schemeClr>
                </a:solidFill>
              </a:rPr>
              <a:t>Classification of Fungi</a:t>
            </a:r>
          </a:p>
        </p:txBody>
      </p:sp>
      <p:sp>
        <p:nvSpPr>
          <p:cNvPr id="5" name="Прямоугольник 4"/>
          <p:cNvSpPr/>
          <p:nvPr/>
        </p:nvSpPr>
        <p:spPr>
          <a:xfrm>
            <a:off x="539552" y="2420888"/>
            <a:ext cx="8064896" cy="3785652"/>
          </a:xfrm>
          <a:prstGeom prst="rect">
            <a:avLst/>
          </a:prstGeom>
        </p:spPr>
        <p:txBody>
          <a:bodyPr wrap="square">
            <a:spAutoFit/>
          </a:bodyPr>
          <a:lstStyle/>
          <a:p>
            <a:pPr indent="447675" algn="just"/>
            <a:r>
              <a:rPr lang="en-US" sz="2400" dirty="0"/>
              <a:t>The </a:t>
            </a:r>
            <a:r>
              <a:rPr lang="en-US" sz="2400" i="1" dirty="0">
                <a:solidFill>
                  <a:schemeClr val="tx2">
                    <a:lumMod val="75000"/>
                  </a:schemeClr>
                </a:solidFill>
              </a:rPr>
              <a:t>five true phyla </a:t>
            </a:r>
            <a:r>
              <a:rPr lang="en-US" sz="2400" dirty="0"/>
              <a:t>of fungi are: </a:t>
            </a:r>
          </a:p>
          <a:p>
            <a:pPr algn="just"/>
            <a:r>
              <a:rPr lang="en-US" sz="2400" b="1" i="1" dirty="0" err="1">
                <a:solidFill>
                  <a:schemeClr val="tx2">
                    <a:lumMod val="75000"/>
                  </a:schemeClr>
                </a:solidFill>
              </a:rPr>
              <a:t>Chytridiomycota</a:t>
            </a:r>
            <a:r>
              <a:rPr lang="en-US" sz="2400" i="1" dirty="0">
                <a:solidFill>
                  <a:schemeClr val="tx2">
                    <a:lumMod val="75000"/>
                  </a:schemeClr>
                </a:solidFill>
              </a:rPr>
              <a:t> (</a:t>
            </a:r>
            <a:r>
              <a:rPr lang="en-US" sz="2400" i="1" dirty="0" err="1">
                <a:solidFill>
                  <a:schemeClr val="tx2">
                    <a:lumMod val="75000"/>
                  </a:schemeClr>
                </a:solidFill>
              </a:rPr>
              <a:t>Chytrids</a:t>
            </a:r>
            <a:r>
              <a:rPr lang="en-US" sz="2400" i="1" dirty="0">
                <a:solidFill>
                  <a:schemeClr val="tx2">
                    <a:lumMod val="75000"/>
                  </a:schemeClr>
                </a:solidFill>
              </a:rPr>
              <a:t>) </a:t>
            </a:r>
            <a:r>
              <a:rPr lang="en-US" sz="2400" b="1" dirty="0"/>
              <a:t>-</a:t>
            </a:r>
            <a:r>
              <a:rPr lang="en-US" sz="2400" dirty="0"/>
              <a:t> Flagellated zoospores and gametes;</a:t>
            </a:r>
            <a:endParaRPr lang="en-US" sz="2400" b="1" dirty="0"/>
          </a:p>
          <a:p>
            <a:pPr algn="just"/>
            <a:r>
              <a:rPr lang="en-US" sz="2400" b="1" i="1" dirty="0" err="1">
                <a:solidFill>
                  <a:schemeClr val="tx2">
                    <a:lumMod val="75000"/>
                  </a:schemeClr>
                </a:solidFill>
              </a:rPr>
              <a:t>Zygomycota</a:t>
            </a:r>
            <a:r>
              <a:rPr lang="en-US" sz="2400" i="1" dirty="0">
                <a:solidFill>
                  <a:schemeClr val="tx2">
                    <a:lumMod val="75000"/>
                  </a:schemeClr>
                </a:solidFill>
              </a:rPr>
              <a:t> (conjugated fungi) </a:t>
            </a:r>
            <a:r>
              <a:rPr lang="en-US" sz="2400" b="1" dirty="0"/>
              <a:t>- </a:t>
            </a:r>
            <a:r>
              <a:rPr lang="en-US" sz="2400" dirty="0"/>
              <a:t> </a:t>
            </a:r>
            <a:r>
              <a:rPr lang="en-US" sz="2400" dirty="0" err="1"/>
              <a:t>Zygospore</a:t>
            </a:r>
            <a:r>
              <a:rPr lang="en-US" sz="2400" dirty="0"/>
              <a:t> supported by suspensors on either side;</a:t>
            </a:r>
            <a:endParaRPr lang="en-US" sz="2400" b="1" dirty="0"/>
          </a:p>
          <a:p>
            <a:pPr algn="just"/>
            <a:r>
              <a:rPr lang="en-US" sz="2400" b="1" i="1" dirty="0" err="1">
                <a:solidFill>
                  <a:schemeClr val="tx2">
                    <a:lumMod val="75000"/>
                  </a:schemeClr>
                </a:solidFill>
              </a:rPr>
              <a:t>Ascomycota</a:t>
            </a:r>
            <a:r>
              <a:rPr lang="en-US" sz="2400" i="1" dirty="0">
                <a:solidFill>
                  <a:schemeClr val="tx2">
                    <a:lumMod val="75000"/>
                  </a:schemeClr>
                </a:solidFill>
              </a:rPr>
              <a:t> (sac fungi) </a:t>
            </a:r>
            <a:r>
              <a:rPr lang="en-US" sz="2400" b="1" dirty="0"/>
              <a:t>- </a:t>
            </a:r>
            <a:r>
              <a:rPr lang="en-US" sz="2400" dirty="0" err="1"/>
              <a:t>Ascospores</a:t>
            </a:r>
            <a:r>
              <a:rPr lang="en-US" sz="2400" dirty="0"/>
              <a:t> born with </a:t>
            </a:r>
            <a:r>
              <a:rPr lang="en-US" sz="2400" dirty="0" err="1"/>
              <a:t>asci</a:t>
            </a:r>
            <a:r>
              <a:rPr lang="en-US" sz="2400" dirty="0"/>
              <a:t>;</a:t>
            </a:r>
            <a:r>
              <a:rPr lang="en-US" sz="2400" b="1" dirty="0"/>
              <a:t> </a:t>
            </a:r>
          </a:p>
          <a:p>
            <a:pPr algn="just"/>
            <a:r>
              <a:rPr lang="en-US" sz="2400" b="1" i="1" dirty="0" err="1">
                <a:solidFill>
                  <a:schemeClr val="tx2">
                    <a:lumMod val="75000"/>
                  </a:schemeClr>
                </a:solidFill>
              </a:rPr>
              <a:t>Basidiomycota</a:t>
            </a:r>
            <a:r>
              <a:rPr lang="en-US" sz="2400" b="1" i="1" dirty="0">
                <a:solidFill>
                  <a:schemeClr val="tx2">
                    <a:lumMod val="75000"/>
                  </a:schemeClr>
                </a:solidFill>
              </a:rPr>
              <a:t> </a:t>
            </a:r>
            <a:r>
              <a:rPr lang="en-US" sz="2400" i="1" dirty="0">
                <a:solidFill>
                  <a:schemeClr val="tx2">
                    <a:lumMod val="75000"/>
                  </a:schemeClr>
                </a:solidFill>
              </a:rPr>
              <a:t>(club fungi) </a:t>
            </a:r>
            <a:r>
              <a:rPr lang="en-US" sz="2400" b="1" dirty="0"/>
              <a:t>- </a:t>
            </a:r>
            <a:r>
              <a:rPr lang="en-US" sz="2400" dirty="0" err="1"/>
              <a:t>Basidiospores</a:t>
            </a:r>
            <a:r>
              <a:rPr lang="en-US" sz="2400" dirty="0"/>
              <a:t> born on </a:t>
            </a:r>
            <a:r>
              <a:rPr lang="en-US" sz="2400" dirty="0" err="1"/>
              <a:t>sterigmata</a:t>
            </a:r>
            <a:r>
              <a:rPr lang="en-US" sz="2400" dirty="0"/>
              <a:t> of </a:t>
            </a:r>
            <a:r>
              <a:rPr lang="en-US" sz="2400" dirty="0" err="1"/>
              <a:t>basidia</a:t>
            </a:r>
            <a:r>
              <a:rPr lang="en-US" sz="2400" dirty="0"/>
              <a:t>;</a:t>
            </a:r>
          </a:p>
          <a:p>
            <a:pPr algn="just"/>
            <a:r>
              <a:rPr lang="en-US" sz="2400" b="1" i="1" dirty="0" err="1">
                <a:solidFill>
                  <a:schemeClr val="tx2">
                    <a:lumMod val="75000"/>
                  </a:schemeClr>
                </a:solidFill>
              </a:rPr>
              <a:t>Deuteromycota</a:t>
            </a:r>
            <a:r>
              <a:rPr lang="en-US" sz="2400" i="1" dirty="0">
                <a:solidFill>
                  <a:schemeClr val="tx2">
                    <a:lumMod val="75000"/>
                  </a:schemeClr>
                </a:solidFill>
              </a:rPr>
              <a:t> </a:t>
            </a:r>
            <a:r>
              <a:rPr lang="en-US" sz="2400" b="1" dirty="0"/>
              <a:t>-</a:t>
            </a:r>
            <a:r>
              <a:rPr lang="en-US" sz="2400" dirty="0"/>
              <a:t> Sexual stage absent, reproduction by conidia born on conidiophores.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49288"/>
            <a:ext cx="8712968" cy="6408712"/>
          </a:xfrm>
        </p:spPr>
        <p:txBody>
          <a:bodyPr>
            <a:noAutofit/>
          </a:bodyPr>
          <a:lstStyle/>
          <a:p>
            <a:pPr marL="0" indent="357188" algn="just">
              <a:spcBef>
                <a:spcPts val="0"/>
              </a:spcBef>
              <a:buNone/>
            </a:pPr>
            <a:r>
              <a:rPr lang="en-US" sz="2800" b="1" dirty="0" err="1">
                <a:solidFill>
                  <a:schemeClr val="tx2">
                    <a:lumMod val="75000"/>
                  </a:schemeClr>
                </a:solidFill>
              </a:rPr>
              <a:t>Chytridiomycota</a:t>
            </a:r>
            <a:r>
              <a:rPr lang="en-US" sz="2800" b="1" dirty="0">
                <a:solidFill>
                  <a:schemeClr val="tx2">
                    <a:lumMod val="75000"/>
                  </a:schemeClr>
                </a:solidFill>
              </a:rPr>
              <a:t>: The </a:t>
            </a:r>
            <a:r>
              <a:rPr lang="en-US" sz="2800" b="1" dirty="0" err="1">
                <a:solidFill>
                  <a:schemeClr val="tx2">
                    <a:lumMod val="75000"/>
                  </a:schemeClr>
                </a:solidFill>
              </a:rPr>
              <a:t>Chytrids</a:t>
            </a:r>
            <a:endParaRPr lang="en-US" sz="2800" b="1" dirty="0">
              <a:solidFill>
                <a:schemeClr val="tx2">
                  <a:lumMod val="75000"/>
                </a:schemeClr>
              </a:solidFill>
            </a:endParaRPr>
          </a:p>
          <a:p>
            <a:pPr marL="0" lvl="0" indent="357188" algn="just">
              <a:spcBef>
                <a:spcPts val="0"/>
              </a:spcBef>
              <a:buNone/>
              <a:defRPr/>
            </a:pPr>
            <a:r>
              <a:rPr lang="en-US" sz="2400" dirty="0" err="1"/>
              <a:t>Chytrids</a:t>
            </a:r>
            <a:r>
              <a:rPr lang="en-US" sz="2400" dirty="0"/>
              <a:t> are the most primitive group of fungi and the only group that possess gametes with flagella.</a:t>
            </a:r>
            <a:r>
              <a:rPr lang="en-US" sz="2400" b="1" dirty="0"/>
              <a:t> </a:t>
            </a:r>
          </a:p>
          <a:p>
            <a:pPr marL="0" lvl="0" indent="357188" algn="just">
              <a:spcBef>
                <a:spcPts val="0"/>
              </a:spcBef>
              <a:buNone/>
              <a:defRPr/>
            </a:pPr>
            <a:endParaRPr lang="en-US" sz="1000" b="1" dirty="0"/>
          </a:p>
          <a:p>
            <a:pPr marL="0" lvl="0" indent="357188" algn="just">
              <a:spcBef>
                <a:spcPts val="0"/>
              </a:spcBef>
              <a:buNone/>
              <a:defRPr/>
            </a:pPr>
            <a:r>
              <a:rPr lang="en-US" sz="2400" dirty="0">
                <a:solidFill>
                  <a:schemeClr val="tx2">
                    <a:lumMod val="75000"/>
                  </a:schemeClr>
                </a:solidFill>
              </a:rPr>
              <a:t>Key Points</a:t>
            </a:r>
          </a:p>
          <a:p>
            <a:pPr marL="0" lvl="0" indent="357188" algn="just">
              <a:spcBef>
                <a:spcPts val="0"/>
              </a:spcBef>
              <a:buNone/>
              <a:defRPr/>
            </a:pPr>
            <a:r>
              <a:rPr lang="en-US" sz="2400" dirty="0"/>
              <a:t>The first recognizable </a:t>
            </a:r>
            <a:r>
              <a:rPr lang="en-US" sz="2400" dirty="0" err="1"/>
              <a:t>chytrids</a:t>
            </a:r>
            <a:r>
              <a:rPr lang="en-US" sz="2400" dirty="0"/>
              <a:t> appeared more than 500 million years ago during the late pre-Cambrian period.</a:t>
            </a:r>
          </a:p>
          <a:p>
            <a:pPr marL="0" lvl="0" indent="357188" algn="just">
              <a:spcBef>
                <a:spcPts val="0"/>
              </a:spcBef>
              <a:buNone/>
              <a:defRPr/>
            </a:pPr>
            <a:r>
              <a:rPr lang="en-US" sz="2400" dirty="0"/>
              <a:t>Like </a:t>
            </a:r>
            <a:r>
              <a:rPr lang="en-US" sz="2400" dirty="0" err="1"/>
              <a:t>protists</a:t>
            </a:r>
            <a:r>
              <a:rPr lang="en-US" sz="2400" dirty="0"/>
              <a:t>, </a:t>
            </a:r>
            <a:r>
              <a:rPr lang="en-US" sz="2400" dirty="0" err="1"/>
              <a:t>chytrids</a:t>
            </a:r>
            <a:r>
              <a:rPr lang="en-US" sz="2400" dirty="0"/>
              <a:t> usually live in aquatic environments, but some species live on land.</a:t>
            </a:r>
          </a:p>
          <a:p>
            <a:pPr marL="0" lvl="0" indent="357188" algn="just">
              <a:spcBef>
                <a:spcPts val="0"/>
              </a:spcBef>
              <a:buNone/>
              <a:defRPr/>
            </a:pPr>
            <a:r>
              <a:rPr lang="en-US" sz="2400" dirty="0"/>
              <a:t>Some </a:t>
            </a:r>
            <a:r>
              <a:rPr lang="en-US" sz="2400" dirty="0" err="1"/>
              <a:t>chytrids</a:t>
            </a:r>
            <a:r>
              <a:rPr lang="en-US" sz="2400" dirty="0"/>
              <a:t> are saprobes while others are parasites that may be harmful to amphibians and other animals.</a:t>
            </a:r>
          </a:p>
          <a:p>
            <a:pPr marL="0" lvl="0" indent="357188" algn="just">
              <a:spcBef>
                <a:spcPts val="0"/>
              </a:spcBef>
              <a:buNone/>
              <a:defRPr/>
            </a:pPr>
            <a:r>
              <a:rPr lang="en-US" sz="2400" dirty="0" err="1"/>
              <a:t>Chytrids</a:t>
            </a:r>
            <a:r>
              <a:rPr lang="en-US" sz="2400" dirty="0"/>
              <a:t> reproduce both sexually and asexually, which leads to the production of zoospores.</a:t>
            </a:r>
          </a:p>
          <a:p>
            <a:pPr marL="0" lvl="0" indent="357188" algn="just">
              <a:spcBef>
                <a:spcPts val="0"/>
              </a:spcBef>
              <a:buNone/>
              <a:defRPr/>
            </a:pPr>
            <a:r>
              <a:rPr lang="en-US" sz="2400" dirty="0" err="1"/>
              <a:t>Chytrids</a:t>
            </a:r>
            <a:r>
              <a:rPr lang="en-US" sz="2400" dirty="0"/>
              <a:t> have </a:t>
            </a:r>
            <a:r>
              <a:rPr lang="en-US" sz="2400" b="1" dirty="0"/>
              <a:t>chitin </a:t>
            </a:r>
            <a:r>
              <a:rPr lang="en-US" sz="2400" dirty="0"/>
              <a:t>in their cell walls; one unique group also has </a:t>
            </a:r>
            <a:r>
              <a:rPr lang="en-US" sz="2400" b="1" dirty="0"/>
              <a:t>cellulose</a:t>
            </a:r>
            <a:r>
              <a:rPr lang="en-US" sz="2400" dirty="0"/>
              <a:t> along with chitin.</a:t>
            </a:r>
          </a:p>
          <a:p>
            <a:pPr marL="0" lvl="0" indent="357188" algn="just">
              <a:spcBef>
                <a:spcPts val="0"/>
              </a:spcBef>
              <a:buNone/>
              <a:defRPr/>
            </a:pPr>
            <a:r>
              <a:rPr lang="en-US" sz="2400" dirty="0" err="1"/>
              <a:t>Chytrids</a:t>
            </a:r>
            <a:r>
              <a:rPr lang="en-US" sz="2400" dirty="0"/>
              <a:t> are mostly unicellular, but </a:t>
            </a:r>
            <a:r>
              <a:rPr lang="en-US" sz="2400" dirty="0" err="1"/>
              <a:t>multicellular</a:t>
            </a:r>
            <a:r>
              <a:rPr lang="en-US" sz="2400" dirty="0"/>
              <a:t> organisms do exist.</a:t>
            </a:r>
          </a:p>
          <a:p>
            <a:pPr marL="0" lvl="0" indent="357188" algn="just">
              <a:spcBef>
                <a:spcPts val="0"/>
              </a:spcBef>
              <a:buNone/>
              <a:defRPr/>
            </a:pPr>
            <a:endParaRPr lang="en-US" sz="1700" b="1" dirty="0"/>
          </a:p>
          <a:p>
            <a:pPr marL="0" indent="357188" algn="just">
              <a:spcBef>
                <a:spcPts val="0"/>
              </a:spcBef>
              <a:buNone/>
            </a:pPr>
            <a:endParaRPr lang="en-US" sz="1800" dirty="0"/>
          </a:p>
          <a:p>
            <a:pPr marL="0" indent="357188" algn="just">
              <a:spcBef>
                <a:spcPts val="0"/>
              </a:spcBef>
              <a:buNone/>
            </a:pPr>
            <a:endParaRPr 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Documents\Karime\2018\Lectures\Anatomy and morphology of plant\Additional materials\Fungi\figure-24-02-01.jpeg"/>
          <p:cNvPicPr>
            <a:picLocks noGrp="1" noChangeAspect="1" noChangeArrowheads="1"/>
          </p:cNvPicPr>
          <p:nvPr>
            <p:ph idx="1"/>
          </p:nvPr>
        </p:nvPicPr>
        <p:blipFill>
          <a:blip r:embed="rId2" cstate="print"/>
          <a:srcRect/>
          <a:stretch>
            <a:fillRect/>
          </a:stretch>
        </p:blipFill>
        <p:spPr bwMode="auto">
          <a:xfrm>
            <a:off x="5580112" y="1052736"/>
            <a:ext cx="3212311" cy="5220000"/>
          </a:xfrm>
          <a:prstGeom prst="rect">
            <a:avLst/>
          </a:prstGeom>
          <a:noFill/>
        </p:spPr>
      </p:pic>
      <p:sp>
        <p:nvSpPr>
          <p:cNvPr id="5" name="Прямоугольник 4"/>
          <p:cNvSpPr/>
          <p:nvPr/>
        </p:nvSpPr>
        <p:spPr>
          <a:xfrm>
            <a:off x="395536" y="2780928"/>
            <a:ext cx="4320480" cy="2308324"/>
          </a:xfrm>
          <a:prstGeom prst="rect">
            <a:avLst/>
          </a:prstGeom>
        </p:spPr>
        <p:txBody>
          <a:bodyPr wrap="square">
            <a:spAutoFit/>
          </a:bodyPr>
          <a:lstStyle/>
          <a:p>
            <a:pPr indent="357188" algn="just"/>
            <a:r>
              <a:rPr lang="en-US" dirty="0"/>
              <a:t>Parasitic </a:t>
            </a:r>
            <a:r>
              <a:rPr lang="en-US" dirty="0" err="1"/>
              <a:t>chytrids</a:t>
            </a:r>
            <a:r>
              <a:rPr lang="en-US" dirty="0"/>
              <a:t>: The </a:t>
            </a:r>
            <a:r>
              <a:rPr lang="en-US" dirty="0" err="1"/>
              <a:t>chytrid</a:t>
            </a:r>
            <a:r>
              <a:rPr lang="en-US" dirty="0"/>
              <a:t> </a:t>
            </a:r>
            <a:r>
              <a:rPr lang="en-US" i="1" dirty="0" err="1"/>
              <a:t>Batrachochytrium</a:t>
            </a:r>
            <a:r>
              <a:rPr lang="en-US" i="1" dirty="0"/>
              <a:t> </a:t>
            </a:r>
            <a:r>
              <a:rPr lang="en-US" i="1" dirty="0" err="1"/>
              <a:t>dendrobatidis</a:t>
            </a:r>
            <a:r>
              <a:rPr lang="en-US" i="1" dirty="0"/>
              <a:t> </a:t>
            </a:r>
            <a:r>
              <a:rPr lang="en-US" dirty="0"/>
              <a:t>is seen in these  micrographs as transparent spheres growing on (a) a freshwater arthropod and (b) algae. </a:t>
            </a:r>
          </a:p>
          <a:p>
            <a:pPr indent="357188" algn="just"/>
            <a:r>
              <a:rPr lang="en-US" dirty="0"/>
              <a:t>This </a:t>
            </a:r>
            <a:r>
              <a:rPr lang="en-US" dirty="0" err="1"/>
              <a:t>chytrid</a:t>
            </a:r>
            <a:r>
              <a:rPr lang="en-US" dirty="0"/>
              <a:t> causes skin diseases in many species of amphibians, resulting in species decline and extinction.</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728700"/>
            <a:ext cx="8424936" cy="5400600"/>
          </a:xfrm>
        </p:spPr>
        <p:txBody>
          <a:bodyPr>
            <a:noAutofit/>
          </a:bodyPr>
          <a:lstStyle/>
          <a:p>
            <a:pPr marL="0" indent="357188" algn="just">
              <a:spcBef>
                <a:spcPts val="0"/>
              </a:spcBef>
              <a:buNone/>
            </a:pPr>
            <a:r>
              <a:rPr lang="en-US" sz="2400" b="1" i="1" dirty="0" err="1">
                <a:solidFill>
                  <a:schemeClr val="tx2">
                    <a:lumMod val="75000"/>
                  </a:schemeClr>
                </a:solidFill>
              </a:rPr>
              <a:t>Zygomycota</a:t>
            </a:r>
            <a:r>
              <a:rPr lang="en-US" sz="2400" b="1" i="1" dirty="0">
                <a:solidFill>
                  <a:schemeClr val="tx2">
                    <a:lumMod val="75000"/>
                  </a:schemeClr>
                </a:solidFill>
              </a:rPr>
              <a:t>: The Conjugated Fungi</a:t>
            </a:r>
          </a:p>
          <a:p>
            <a:pPr marL="0" indent="357188" algn="just">
              <a:spcBef>
                <a:spcPts val="0"/>
              </a:spcBef>
              <a:buNone/>
            </a:pPr>
            <a:r>
              <a:rPr lang="en-US" sz="2200" dirty="0" err="1"/>
              <a:t>Zygomycota</a:t>
            </a:r>
            <a:r>
              <a:rPr lang="en-US" sz="2200" dirty="0"/>
              <a:t>, a small group in the fungi kingdom, can reproduce asexually or sexually, in a process called conjugation. </a:t>
            </a:r>
          </a:p>
          <a:p>
            <a:pPr algn="just">
              <a:spcBef>
                <a:spcPts val="0"/>
              </a:spcBef>
              <a:buNone/>
            </a:pPr>
            <a:endParaRPr lang="en-US" sz="1200" b="1" dirty="0"/>
          </a:p>
          <a:p>
            <a:pPr marL="0" indent="357188" algn="just">
              <a:spcBef>
                <a:spcPts val="0"/>
              </a:spcBef>
              <a:buNone/>
            </a:pPr>
            <a:r>
              <a:rPr lang="en-US" sz="2200" b="1" dirty="0">
                <a:solidFill>
                  <a:schemeClr val="tx2">
                    <a:lumMod val="75000"/>
                  </a:schemeClr>
                </a:solidFill>
              </a:rPr>
              <a:t>Key Points</a:t>
            </a:r>
          </a:p>
          <a:p>
            <a:pPr marL="0" indent="357188" algn="just">
              <a:spcBef>
                <a:spcPts val="0"/>
              </a:spcBef>
              <a:buNone/>
            </a:pPr>
            <a:r>
              <a:rPr lang="en-US" sz="2200" dirty="0"/>
              <a:t>Most </a:t>
            </a:r>
            <a:r>
              <a:rPr lang="en-US" sz="2200" dirty="0" err="1"/>
              <a:t>zygomycota</a:t>
            </a:r>
            <a:r>
              <a:rPr lang="en-US" sz="2200" dirty="0"/>
              <a:t> are saprobes, while a few species are parasites.</a:t>
            </a:r>
          </a:p>
          <a:p>
            <a:pPr marL="0" indent="357188" algn="just">
              <a:spcBef>
                <a:spcPts val="0"/>
              </a:spcBef>
              <a:buNone/>
            </a:pPr>
            <a:r>
              <a:rPr lang="en-US" sz="2200" dirty="0" err="1"/>
              <a:t>Zygomycota</a:t>
            </a:r>
            <a:r>
              <a:rPr lang="en-US" sz="2200" dirty="0"/>
              <a:t> usually reproduce asexually by producing </a:t>
            </a:r>
            <a:r>
              <a:rPr lang="en-US" sz="2200" dirty="0" err="1"/>
              <a:t>sporangiospores</a:t>
            </a:r>
            <a:r>
              <a:rPr lang="en-US" sz="2200" dirty="0"/>
              <a:t>.</a:t>
            </a:r>
          </a:p>
          <a:p>
            <a:pPr marL="0" indent="357188" algn="just">
              <a:spcBef>
                <a:spcPts val="0"/>
              </a:spcBef>
              <a:buNone/>
            </a:pPr>
            <a:r>
              <a:rPr lang="en-US" sz="2200" dirty="0" err="1"/>
              <a:t>Zygomycota</a:t>
            </a:r>
            <a:r>
              <a:rPr lang="en-US" sz="2200" dirty="0"/>
              <a:t> reproduce sexually when environmental conditions become unfavorable.</a:t>
            </a:r>
          </a:p>
          <a:p>
            <a:pPr marL="0" indent="357188" algn="just">
              <a:spcBef>
                <a:spcPts val="0"/>
              </a:spcBef>
              <a:buNone/>
            </a:pPr>
            <a:r>
              <a:rPr lang="en-US" sz="2200" dirty="0"/>
              <a:t>To reproduce sexually, two opposing mating strains must fuse or conjugate, thereby, sharing genetic content and creating </a:t>
            </a:r>
            <a:r>
              <a:rPr lang="en-US" sz="2200" dirty="0" err="1"/>
              <a:t>zygospores</a:t>
            </a:r>
            <a:r>
              <a:rPr lang="en-US" sz="2200" dirty="0"/>
              <a:t>.</a:t>
            </a:r>
          </a:p>
          <a:p>
            <a:pPr marL="0" indent="357188" algn="just">
              <a:spcBef>
                <a:spcPts val="0"/>
              </a:spcBef>
              <a:buNone/>
            </a:pPr>
            <a:r>
              <a:rPr lang="en-US" sz="2200" dirty="0"/>
              <a:t>The resulting diploid </a:t>
            </a:r>
            <a:r>
              <a:rPr lang="en-US" sz="2200" dirty="0" err="1"/>
              <a:t>zygospores</a:t>
            </a:r>
            <a:r>
              <a:rPr lang="en-US" sz="2200" dirty="0"/>
              <a:t> remain dormant and protected by thick coats until environmental conditions have improved.</a:t>
            </a:r>
          </a:p>
          <a:p>
            <a:pPr marL="0" indent="357188" algn="just">
              <a:spcBef>
                <a:spcPts val="0"/>
              </a:spcBef>
              <a:buNone/>
            </a:pPr>
            <a:r>
              <a:rPr lang="en-US" sz="2200" dirty="0"/>
              <a:t>When conditions become favorable, </a:t>
            </a:r>
            <a:r>
              <a:rPr lang="en-US" sz="2200" dirty="0" err="1"/>
              <a:t>zygospores</a:t>
            </a:r>
            <a:r>
              <a:rPr lang="en-US" sz="2200" dirty="0"/>
              <a:t> undergo meiosis to produce haploid spores, which will eventually grow into a new organism.</a:t>
            </a:r>
            <a:r>
              <a:rPr lang="en-US" sz="1800" b="1" dirty="0"/>
              <a:t> </a:t>
            </a:r>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229600" cy="5976663"/>
          </a:xfrm>
        </p:spPr>
        <p:txBody>
          <a:bodyPr>
            <a:noAutofit/>
          </a:bodyPr>
          <a:lstStyle/>
          <a:p>
            <a:pPr marL="0" indent="357188" algn="just">
              <a:spcBef>
                <a:spcPts val="0"/>
              </a:spcBef>
              <a:buNone/>
            </a:pPr>
            <a:r>
              <a:rPr lang="en-US" sz="2400" b="1" dirty="0" err="1"/>
              <a:t>Zygomycota</a:t>
            </a:r>
            <a:r>
              <a:rPr lang="en-US" sz="2400" b="1" dirty="0"/>
              <a:t> </a:t>
            </a:r>
          </a:p>
          <a:p>
            <a:pPr marL="0" indent="357188" algn="just">
              <a:spcBef>
                <a:spcPts val="0"/>
              </a:spcBef>
              <a:buNone/>
            </a:pPr>
            <a:r>
              <a:rPr lang="en-US" sz="2400" dirty="0"/>
              <a:t>Common bread mold &amp; many soil fungi</a:t>
            </a:r>
          </a:p>
          <a:p>
            <a:pPr marL="0" indent="357188" algn="just">
              <a:spcBef>
                <a:spcPts val="0"/>
              </a:spcBef>
              <a:buNone/>
            </a:pPr>
            <a:r>
              <a:rPr lang="en-US" sz="2400" dirty="0" err="1"/>
              <a:t>Hyphae</a:t>
            </a:r>
            <a:r>
              <a:rPr lang="en-US" sz="2400" dirty="0"/>
              <a:t> lack septa</a:t>
            </a:r>
          </a:p>
          <a:p>
            <a:pPr marL="0" indent="357188" algn="just">
              <a:spcBef>
                <a:spcPts val="0"/>
              </a:spcBef>
              <a:buNone/>
            </a:pPr>
            <a:endParaRPr lang="en-US" sz="1000" dirty="0"/>
          </a:p>
          <a:p>
            <a:pPr marL="0" indent="357188" algn="just">
              <a:spcBef>
                <a:spcPts val="0"/>
              </a:spcBef>
              <a:buNone/>
            </a:pPr>
            <a:r>
              <a:rPr lang="en-US" sz="2400" dirty="0"/>
              <a:t>The </a:t>
            </a:r>
            <a:r>
              <a:rPr lang="en-US" sz="2400" dirty="0" err="1"/>
              <a:t>zygomycetes</a:t>
            </a:r>
            <a:r>
              <a:rPr lang="en-US" sz="2400" dirty="0"/>
              <a:t> are a relatively small group in the fungi kingdom and belong to the Phylum </a:t>
            </a:r>
            <a:r>
              <a:rPr lang="en-US" sz="2400" dirty="0" err="1"/>
              <a:t>Zygomycota</a:t>
            </a:r>
            <a:r>
              <a:rPr lang="en-US" sz="2400" dirty="0"/>
              <a:t>. They include the familiar bread mold, </a:t>
            </a:r>
            <a:r>
              <a:rPr lang="en-US" sz="2400" i="1" dirty="0" err="1"/>
              <a:t>Rhizopus</a:t>
            </a:r>
            <a:r>
              <a:rPr lang="en-US" sz="2400" i="1" dirty="0"/>
              <a:t> </a:t>
            </a:r>
            <a:r>
              <a:rPr lang="en-US" sz="2400" i="1" dirty="0" err="1"/>
              <a:t>stolonifer</a:t>
            </a:r>
            <a:r>
              <a:rPr lang="en-US" sz="2400" i="1" dirty="0"/>
              <a:t>,</a:t>
            </a:r>
            <a:r>
              <a:rPr lang="en-US" sz="2400" dirty="0"/>
              <a:t> which rapidly propagates on the surfaces of breads, fruits, and vegetables.</a:t>
            </a:r>
          </a:p>
          <a:p>
            <a:pPr marL="0" indent="357188" algn="just">
              <a:spcBef>
                <a:spcPts val="0"/>
              </a:spcBef>
              <a:buNone/>
            </a:pPr>
            <a:r>
              <a:rPr lang="en-US" sz="2400" dirty="0"/>
              <a:t>They are mostly terrestrial in habitat, living in soil or on plants and animals. Most species are saprobes meaning they live off decaying organic material.</a:t>
            </a:r>
          </a:p>
          <a:p>
            <a:pPr marL="0" indent="357188" algn="just">
              <a:spcBef>
                <a:spcPts val="0"/>
              </a:spcBef>
              <a:buNone/>
            </a:pPr>
            <a:r>
              <a:rPr lang="en-US" sz="2400" dirty="0"/>
              <a:t>Some are parasites of plants, insects, and small animals, while others form symbiotic relationships with plants. </a:t>
            </a:r>
            <a:r>
              <a:rPr lang="en-US" sz="2400" dirty="0" err="1"/>
              <a:t>Zygomycetes</a:t>
            </a:r>
            <a:r>
              <a:rPr lang="en-US" sz="2400" dirty="0"/>
              <a:t> play a considerable commercial role. </a:t>
            </a:r>
          </a:p>
          <a:p>
            <a:pPr marL="0" indent="357188" algn="just">
              <a:spcBef>
                <a:spcPts val="0"/>
              </a:spcBef>
              <a:buNone/>
            </a:pPr>
            <a:r>
              <a:rPr lang="en-US" sz="2400" dirty="0"/>
              <a:t>The metabolic products of other species of </a:t>
            </a:r>
            <a:r>
              <a:rPr lang="en-US" sz="2400" i="1" dirty="0" err="1"/>
              <a:t>Rhizopus</a:t>
            </a:r>
            <a:r>
              <a:rPr lang="en-US" sz="2400" i="1" dirty="0"/>
              <a:t> </a:t>
            </a:r>
            <a:r>
              <a:rPr lang="en-US" sz="2400" dirty="0"/>
              <a:t>are intermediates in the synthesis of semi-synthetic steroid hormones.</a:t>
            </a:r>
            <a:endParaRPr lang="ru-RU"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340768"/>
            <a:ext cx="7200800" cy="3046988"/>
          </a:xfrm>
          <a:prstGeom prst="rect">
            <a:avLst/>
          </a:prstGeom>
        </p:spPr>
        <p:txBody>
          <a:bodyPr wrap="square">
            <a:spAutoFit/>
          </a:bodyPr>
          <a:lstStyle/>
          <a:p>
            <a:pPr indent="357188" algn="just"/>
            <a:r>
              <a:rPr lang="en-US" sz="2400" dirty="0" err="1"/>
              <a:t>Zygomycetes</a:t>
            </a:r>
            <a:r>
              <a:rPr lang="en-US" sz="2400" dirty="0"/>
              <a:t> </a:t>
            </a:r>
            <a:r>
              <a:rPr lang="en-US" sz="2400" b="1" dirty="0"/>
              <a:t>have a </a:t>
            </a:r>
            <a:r>
              <a:rPr lang="en-US" sz="2400" b="1" dirty="0" err="1"/>
              <a:t>thallus</a:t>
            </a:r>
            <a:r>
              <a:rPr lang="en-US" sz="2400" b="1" dirty="0"/>
              <a:t> of </a:t>
            </a:r>
            <a:r>
              <a:rPr lang="en-US" sz="2400" b="1" dirty="0" err="1"/>
              <a:t>coenocytic</a:t>
            </a:r>
            <a:r>
              <a:rPr lang="en-US" sz="2400" b="1" dirty="0"/>
              <a:t> </a:t>
            </a:r>
            <a:r>
              <a:rPr lang="en-US" sz="2400" b="1" dirty="0" err="1"/>
              <a:t>hyphae</a:t>
            </a:r>
            <a:r>
              <a:rPr lang="en-US" sz="2400" b="1" dirty="0"/>
              <a:t> </a:t>
            </a:r>
            <a:r>
              <a:rPr lang="en-US" sz="2400" dirty="0"/>
              <a:t>in which the nuclei are haploid when the organism is in the vegetative stage. The fungi usually reproduce asexually by producing </a:t>
            </a:r>
            <a:r>
              <a:rPr lang="en-US" sz="2400" b="1" dirty="0" err="1"/>
              <a:t>sporangiospores</a:t>
            </a:r>
            <a:r>
              <a:rPr lang="en-US" sz="2400" b="1" dirty="0"/>
              <a:t>.</a:t>
            </a:r>
            <a:r>
              <a:rPr lang="en-US" sz="2400" dirty="0"/>
              <a:t> The black tips of bread mold, </a:t>
            </a:r>
            <a:r>
              <a:rPr lang="en-US" sz="2400" i="1" dirty="0" err="1"/>
              <a:t>Rhizopus</a:t>
            </a:r>
            <a:r>
              <a:rPr lang="en-US" sz="2400" i="1" dirty="0"/>
              <a:t> </a:t>
            </a:r>
            <a:r>
              <a:rPr lang="en-US" sz="2400" i="1" dirty="0" err="1"/>
              <a:t>stolonifer</a:t>
            </a:r>
            <a:r>
              <a:rPr lang="en-US" sz="2400" dirty="0"/>
              <a:t>, are the swollen sporangia packed with black spores. When spores land on a suitable substrate, they germinate and produce a new mycelium.</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32656"/>
            <a:ext cx="7776864" cy="5755422"/>
          </a:xfrm>
          <a:prstGeom prst="rect">
            <a:avLst/>
          </a:prstGeom>
        </p:spPr>
        <p:txBody>
          <a:bodyPr wrap="square">
            <a:spAutoFit/>
          </a:bodyPr>
          <a:lstStyle/>
          <a:p>
            <a:pPr algn="just"/>
            <a:r>
              <a:rPr lang="en-US" sz="3200" dirty="0">
                <a:solidFill>
                  <a:schemeClr val="tx2">
                    <a:lumMod val="75000"/>
                  </a:schemeClr>
                </a:solidFill>
              </a:rPr>
              <a:t>Key Terms</a:t>
            </a:r>
          </a:p>
          <a:p>
            <a:pPr algn="just"/>
            <a:endParaRPr lang="en-US" sz="2400" b="1" dirty="0"/>
          </a:p>
          <a:p>
            <a:pPr indent="357188" algn="just"/>
            <a:r>
              <a:rPr lang="en-US" sz="2400" b="1" i="1" dirty="0" err="1">
                <a:solidFill>
                  <a:schemeClr val="tx2">
                    <a:lumMod val="75000"/>
                  </a:schemeClr>
                </a:solidFill>
              </a:rPr>
              <a:t>Mycorrhiza</a:t>
            </a:r>
            <a:r>
              <a:rPr lang="en-US" sz="2400" dirty="0"/>
              <a:t>: a symbiotic association between a fungus and the roots of a vascular plant</a:t>
            </a:r>
          </a:p>
          <a:p>
            <a:pPr indent="357188" algn="just"/>
            <a:r>
              <a:rPr lang="en-US" sz="2400" b="1" i="1" dirty="0">
                <a:solidFill>
                  <a:schemeClr val="tx2">
                    <a:lumMod val="75000"/>
                  </a:schemeClr>
                </a:solidFill>
              </a:rPr>
              <a:t>Lichen:</a:t>
            </a:r>
            <a:r>
              <a:rPr lang="en-US" sz="2400" i="1" dirty="0">
                <a:solidFill>
                  <a:schemeClr val="tx2">
                    <a:lumMod val="75000"/>
                  </a:schemeClr>
                </a:solidFill>
              </a:rPr>
              <a:t> </a:t>
            </a:r>
            <a:r>
              <a:rPr lang="en-US" sz="2400" dirty="0"/>
              <a:t>any of many symbiotic organisms, being associations of fungi and algae; often found as white or yellow patches on old walls, etc.</a:t>
            </a:r>
          </a:p>
          <a:p>
            <a:pPr indent="357188" algn="just"/>
            <a:r>
              <a:rPr lang="en-US" sz="2400" b="1" i="1" dirty="0">
                <a:solidFill>
                  <a:schemeClr val="tx2">
                    <a:lumMod val="75000"/>
                  </a:schemeClr>
                </a:solidFill>
              </a:rPr>
              <a:t>Spore: </a:t>
            </a:r>
            <a:r>
              <a:rPr lang="en-US" sz="2400" dirty="0"/>
              <a:t>a reproductive particle, usually a single cell, released by a fungus, alga, or plant that may germinate into another</a:t>
            </a:r>
          </a:p>
          <a:p>
            <a:pPr indent="357188" algn="just"/>
            <a:r>
              <a:rPr lang="en-US" sz="2400" b="1" i="1" dirty="0">
                <a:solidFill>
                  <a:schemeClr val="tx2">
                    <a:lumMod val="75000"/>
                  </a:schemeClr>
                </a:solidFill>
              </a:rPr>
              <a:t>Heterotrophic:</a:t>
            </a:r>
            <a:r>
              <a:rPr lang="en-US" sz="2400" i="1" dirty="0">
                <a:solidFill>
                  <a:schemeClr val="tx2">
                    <a:lumMod val="75000"/>
                  </a:schemeClr>
                </a:solidFill>
              </a:rPr>
              <a:t> </a:t>
            </a:r>
            <a:r>
              <a:rPr lang="en-US" sz="2400" dirty="0"/>
              <a:t>organisms that use complex organic compounds as sources of energy and carbon</a:t>
            </a:r>
            <a:endParaRPr lang="ru-RU" sz="2400" dirty="0"/>
          </a:p>
          <a:p>
            <a:pPr indent="357188" algn="just"/>
            <a:r>
              <a:rPr lang="en-US" sz="2400" b="1" i="1" dirty="0">
                <a:solidFill>
                  <a:schemeClr val="tx2">
                    <a:lumMod val="75000"/>
                  </a:schemeClr>
                </a:solidFill>
              </a:rPr>
              <a:t>Saprophyte:</a:t>
            </a:r>
            <a:r>
              <a:rPr lang="en-US" sz="2400" i="1" dirty="0">
                <a:solidFill>
                  <a:schemeClr val="tx2">
                    <a:lumMod val="75000"/>
                  </a:schemeClr>
                </a:solidFill>
              </a:rPr>
              <a:t> </a:t>
            </a:r>
            <a:r>
              <a:rPr lang="en-US" sz="2400" dirty="0"/>
              <a:t>any organism that lives on dead organic matter, as certain fungi and bacteria</a:t>
            </a:r>
          </a:p>
          <a:p>
            <a:pPr indent="357188" algn="just"/>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509120"/>
            <a:ext cx="8229600" cy="1512168"/>
          </a:xfrm>
        </p:spPr>
        <p:txBody>
          <a:bodyPr>
            <a:noAutofit/>
          </a:bodyPr>
          <a:lstStyle/>
          <a:p>
            <a:pPr marL="0" indent="0" algn="just">
              <a:buNone/>
            </a:pPr>
            <a:r>
              <a:rPr lang="en-US" sz="2200" b="1" dirty="0"/>
              <a:t>Sporangia of bread mold</a:t>
            </a:r>
            <a:r>
              <a:rPr lang="en-US" sz="2200" dirty="0"/>
              <a:t>: Sporangia grow at the end of stalks, which appear as </a:t>
            </a:r>
          </a:p>
          <a:p>
            <a:pPr marL="0" indent="0" algn="just">
              <a:buNone/>
            </a:pPr>
            <a:r>
              <a:rPr lang="en-US" sz="2200" b="1" dirty="0"/>
              <a:t>(a)</a:t>
            </a:r>
            <a:r>
              <a:rPr lang="en-US" sz="2200" dirty="0"/>
              <a:t> white fuzz seen on this bread mold, </a:t>
            </a:r>
            <a:r>
              <a:rPr lang="en-US" sz="2200" i="1" dirty="0" err="1"/>
              <a:t>Rhizopus</a:t>
            </a:r>
            <a:r>
              <a:rPr lang="en-US" sz="2200" i="1" dirty="0"/>
              <a:t> </a:t>
            </a:r>
            <a:r>
              <a:rPr lang="en-US" sz="2200" i="1" dirty="0" err="1"/>
              <a:t>stolonifer</a:t>
            </a:r>
            <a:r>
              <a:rPr lang="en-US" sz="2200" dirty="0"/>
              <a:t>. </a:t>
            </a:r>
          </a:p>
          <a:p>
            <a:pPr marL="0" indent="0" algn="just">
              <a:buNone/>
            </a:pPr>
            <a:r>
              <a:rPr lang="en-US" sz="2200" dirty="0"/>
              <a:t>The </a:t>
            </a:r>
            <a:r>
              <a:rPr lang="en-US" sz="2200" b="1" dirty="0"/>
              <a:t>(b)</a:t>
            </a:r>
            <a:r>
              <a:rPr lang="en-US" sz="2200" dirty="0"/>
              <a:t> tips of bread mold are the spore-containing sporangia.</a:t>
            </a:r>
            <a:endParaRPr lang="ru-RU" sz="2200" dirty="0"/>
          </a:p>
        </p:txBody>
      </p:sp>
      <p:pic>
        <p:nvPicPr>
          <p:cNvPr id="28674" name="Picture 2" descr="C:\Users\ADM\Documents\Karime\2018\Lectures\Anatomy and morphology of plant\Additional materials\Fungi\figure-24-02-03abf.jpeg"/>
          <p:cNvPicPr>
            <a:picLocks noChangeAspect="1" noChangeArrowheads="1"/>
          </p:cNvPicPr>
          <p:nvPr/>
        </p:nvPicPr>
        <p:blipFill>
          <a:blip r:embed="rId2" cstate="print"/>
          <a:srcRect/>
          <a:stretch>
            <a:fillRect/>
          </a:stretch>
        </p:blipFill>
        <p:spPr bwMode="auto">
          <a:xfrm>
            <a:off x="611560" y="1196752"/>
            <a:ext cx="8124262" cy="3096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7885384" cy="5262979"/>
          </a:xfrm>
          <a:prstGeom prst="rect">
            <a:avLst/>
          </a:prstGeom>
        </p:spPr>
        <p:txBody>
          <a:bodyPr wrap="square">
            <a:spAutoFit/>
          </a:bodyPr>
          <a:lstStyle/>
          <a:p>
            <a:pPr indent="357188" algn="just"/>
            <a:r>
              <a:rPr lang="en-US" sz="2400" b="1" dirty="0"/>
              <a:t>Sexual reproduction </a:t>
            </a:r>
            <a:r>
              <a:rPr lang="en-US" sz="2400" dirty="0"/>
              <a:t>starts when conditions become unfavorable. Two opposing mating strains (type + and type –) must be in close proximity for </a:t>
            </a:r>
            <a:r>
              <a:rPr lang="en-US" sz="2400" dirty="0" err="1"/>
              <a:t>gametangia</a:t>
            </a:r>
            <a:r>
              <a:rPr lang="en-US" sz="2400" dirty="0"/>
              <a:t> (singular: </a:t>
            </a:r>
            <a:r>
              <a:rPr lang="en-US" sz="2400" dirty="0" err="1"/>
              <a:t>gametangium</a:t>
            </a:r>
            <a:r>
              <a:rPr lang="en-US" sz="2400" dirty="0"/>
              <a:t>) from the </a:t>
            </a:r>
            <a:r>
              <a:rPr lang="en-US" sz="2400" dirty="0" err="1"/>
              <a:t>hyphae</a:t>
            </a:r>
            <a:r>
              <a:rPr lang="en-US" sz="2400" dirty="0"/>
              <a:t> to be produced and fuse, leading to </a:t>
            </a:r>
            <a:r>
              <a:rPr lang="en-US" sz="2400" dirty="0" err="1"/>
              <a:t>karyogamy</a:t>
            </a:r>
            <a:r>
              <a:rPr lang="en-US" sz="2400" dirty="0"/>
              <a:t>. The developing diploid </a:t>
            </a:r>
            <a:r>
              <a:rPr lang="en-US" sz="2400" dirty="0" err="1"/>
              <a:t>zygospores</a:t>
            </a:r>
            <a:r>
              <a:rPr lang="en-US" sz="2400" dirty="0"/>
              <a:t> have thick coats that protect them from desiccation and other hazards. They may remain dormant until environmental conditions become favorable. </a:t>
            </a:r>
          </a:p>
          <a:p>
            <a:pPr indent="357188" algn="just"/>
            <a:r>
              <a:rPr lang="en-US" sz="2400" dirty="0"/>
              <a:t>When the </a:t>
            </a:r>
            <a:r>
              <a:rPr lang="en-US" sz="2400" dirty="0" err="1"/>
              <a:t>zygospore</a:t>
            </a:r>
            <a:r>
              <a:rPr lang="en-US" sz="2400" dirty="0"/>
              <a:t> germinates, it undergoes meiosis and produces haploid spores, which will, in turn, grow into a new organism. This form of sexual reproduction in fungi is called conjugation (although it differs markedly from conjugation in bacteria and </a:t>
            </a:r>
            <a:r>
              <a:rPr lang="en-US" sz="2400" dirty="0" err="1"/>
              <a:t>protists</a:t>
            </a:r>
            <a:r>
              <a:rPr lang="en-US" sz="2400" dirty="0"/>
              <a:t>), giving rise to the name “conjugated fungi”.</a:t>
            </a:r>
            <a:endParaRPr lang="ru-RU"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3-us-west-2.amazonaws.com/courses-images-archive-read-only/wp-content/uploads/sites/745/2015/07/23081131/zygomycota2.gif"/>
          <p:cNvPicPr>
            <a:picLocks noChangeAspect="1" noChangeArrowheads="1"/>
          </p:cNvPicPr>
          <p:nvPr/>
        </p:nvPicPr>
        <p:blipFill>
          <a:blip r:embed="rId2" cstate="print"/>
          <a:srcRect/>
          <a:stretch>
            <a:fillRect/>
          </a:stretch>
        </p:blipFill>
        <p:spPr bwMode="auto">
          <a:xfrm>
            <a:off x="1259632" y="1340768"/>
            <a:ext cx="7105276" cy="3600000"/>
          </a:xfrm>
          <a:prstGeom prst="rect">
            <a:avLst/>
          </a:prstGeom>
          <a:noFill/>
        </p:spPr>
      </p:pic>
      <p:sp>
        <p:nvSpPr>
          <p:cNvPr id="5" name="Прямоугольник 4"/>
          <p:cNvSpPr/>
          <p:nvPr/>
        </p:nvSpPr>
        <p:spPr>
          <a:xfrm>
            <a:off x="971600" y="5157192"/>
            <a:ext cx="7704856" cy="1015663"/>
          </a:xfrm>
          <a:prstGeom prst="rect">
            <a:avLst/>
          </a:prstGeom>
        </p:spPr>
        <p:txBody>
          <a:bodyPr wrap="square">
            <a:spAutoFit/>
          </a:bodyPr>
          <a:lstStyle/>
          <a:p>
            <a:pPr algn="just"/>
            <a:r>
              <a:rPr lang="en-US" sz="2000" b="1" dirty="0" err="1"/>
              <a:t>Zygomycete</a:t>
            </a:r>
            <a:r>
              <a:rPr lang="en-US" sz="2000" b="1" dirty="0"/>
              <a:t> life cycle</a:t>
            </a:r>
            <a:r>
              <a:rPr lang="en-US" sz="2000" dirty="0"/>
              <a:t>: </a:t>
            </a:r>
            <a:r>
              <a:rPr lang="en-US" sz="2000" dirty="0" err="1"/>
              <a:t>Zygomycetes</a:t>
            </a:r>
            <a:r>
              <a:rPr lang="en-US" sz="2000" dirty="0"/>
              <a:t> have asexual and sexual life cycles. In the sexual life cycle, plus and minus mating types conjugate to form a </a:t>
            </a:r>
            <a:r>
              <a:rPr lang="en-US" sz="2000" dirty="0" err="1"/>
              <a:t>zygosporangium</a:t>
            </a:r>
            <a:r>
              <a:rPr lang="en-US" dirty="0"/>
              <a:t>.</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340768"/>
            <a:ext cx="7920880" cy="4032448"/>
          </a:xfrm>
        </p:spPr>
        <p:txBody>
          <a:bodyPr>
            <a:normAutofit fontScale="92500" lnSpcReduction="20000"/>
          </a:bodyPr>
          <a:lstStyle/>
          <a:p>
            <a:pPr marL="0" indent="0" algn="just">
              <a:lnSpc>
                <a:spcPct val="110000"/>
              </a:lnSpc>
              <a:spcBef>
                <a:spcPts val="0"/>
              </a:spcBef>
              <a:buNone/>
            </a:pPr>
            <a:r>
              <a:rPr lang="en-US" sz="2600" b="1" dirty="0" err="1"/>
              <a:t>Ascomycota</a:t>
            </a:r>
            <a:r>
              <a:rPr lang="en-US" sz="2600" dirty="0"/>
              <a:t>: also known as 'sac fungi‘</a:t>
            </a:r>
          </a:p>
          <a:p>
            <a:pPr marL="0" indent="357188" algn="just">
              <a:lnSpc>
                <a:spcPct val="110000"/>
              </a:lnSpc>
              <a:spcBef>
                <a:spcPts val="0"/>
              </a:spcBef>
              <a:buNone/>
            </a:pPr>
            <a:r>
              <a:rPr lang="en-US" sz="2600" dirty="0"/>
              <a:t>Most fungi belong to the Phylum </a:t>
            </a:r>
            <a:r>
              <a:rPr lang="en-US" sz="2600" dirty="0" err="1"/>
              <a:t>Ascomycota</a:t>
            </a:r>
            <a:r>
              <a:rPr lang="en-US" sz="2600" dirty="0"/>
              <a:t>, which uniquely forms of an </a:t>
            </a:r>
            <a:r>
              <a:rPr lang="en-US" sz="2600" b="1" dirty="0" err="1"/>
              <a:t>ascus</a:t>
            </a:r>
            <a:r>
              <a:rPr lang="en-US" sz="2600" b="1" dirty="0"/>
              <a:t>, a sac-like </a:t>
            </a:r>
            <a:r>
              <a:rPr lang="en-US" sz="2600" dirty="0"/>
              <a:t>structure that contains haploid </a:t>
            </a:r>
            <a:r>
              <a:rPr lang="en-US" sz="2600" b="1" dirty="0" err="1"/>
              <a:t>ascospores</a:t>
            </a:r>
            <a:r>
              <a:rPr lang="en-US" sz="2600" dirty="0"/>
              <a:t>. </a:t>
            </a:r>
          </a:p>
          <a:p>
            <a:pPr marL="0" indent="357188" algn="just">
              <a:lnSpc>
                <a:spcPct val="110000"/>
              </a:lnSpc>
              <a:spcBef>
                <a:spcPts val="0"/>
              </a:spcBef>
              <a:buNone/>
            </a:pPr>
            <a:r>
              <a:rPr lang="en-US" sz="2600" dirty="0"/>
              <a:t>The sac fungi, or </a:t>
            </a:r>
            <a:r>
              <a:rPr lang="en-US" sz="2600" dirty="0" err="1"/>
              <a:t>Ascomycetes</a:t>
            </a:r>
            <a:r>
              <a:rPr lang="en-US" sz="2600" dirty="0"/>
              <a:t>, are a monophyletic group of fungi, which account for approximately 75% of all described fungi, including many of the known molds and yeasts, as well as the beloved morels and truffles: </a:t>
            </a:r>
            <a:r>
              <a:rPr lang="en-US" sz="2600" i="1" dirty="0" err="1"/>
              <a:t>Saccharomyces</a:t>
            </a:r>
            <a:r>
              <a:rPr lang="en-US" sz="2600" i="1" dirty="0"/>
              <a:t> </a:t>
            </a:r>
            <a:r>
              <a:rPr lang="en-US" sz="2600" i="1" dirty="0" err="1"/>
              <a:t>cerevisiae</a:t>
            </a:r>
            <a:r>
              <a:rPr lang="en-US" sz="2600" dirty="0"/>
              <a:t>, the yeast of the baking and brewing industries, </a:t>
            </a:r>
            <a:r>
              <a:rPr lang="en-US" sz="2600" i="1" dirty="0" err="1"/>
              <a:t>Penicillium</a:t>
            </a:r>
            <a:r>
              <a:rPr lang="en-US" sz="2600" i="1" dirty="0"/>
              <a:t> </a:t>
            </a:r>
            <a:r>
              <a:rPr lang="en-US" sz="2600" i="1" dirty="0" err="1"/>
              <a:t>chrysogenum</a:t>
            </a:r>
            <a:r>
              <a:rPr lang="en-US" sz="2600" dirty="0"/>
              <a:t>, producer of penicillin, and </a:t>
            </a:r>
            <a:r>
              <a:rPr lang="en-US" sz="2600" i="1" dirty="0" err="1"/>
              <a:t>Morchella</a:t>
            </a:r>
            <a:r>
              <a:rPr lang="en-US" sz="2600" i="1" dirty="0"/>
              <a:t> </a:t>
            </a:r>
            <a:r>
              <a:rPr lang="en-US" sz="2600" i="1" dirty="0" err="1"/>
              <a:t>esculentum</a:t>
            </a:r>
            <a:r>
              <a:rPr lang="en-US" sz="2600" dirty="0"/>
              <a:t>, the edible morel. </a:t>
            </a:r>
          </a:p>
          <a:p>
            <a:pPr marL="0" indent="357188" algn="just">
              <a:lnSpc>
                <a:spcPct val="110000"/>
              </a:lnSpc>
              <a:spcBef>
                <a:spcPts val="0"/>
              </a:spcBef>
              <a:buNone/>
            </a:pPr>
            <a:endParaRPr lang="en-US" sz="2200" b="1" dirty="0"/>
          </a:p>
          <a:p>
            <a:pPr marL="0" indent="357188" algn="just">
              <a:spcBef>
                <a:spcPts val="0"/>
              </a:spcBef>
              <a:buNone/>
            </a:pPr>
            <a:endParaRPr lang="en-US" sz="1600" dirty="0"/>
          </a:p>
          <a:p>
            <a:pPr marL="0" indent="357188" algn="just">
              <a:lnSpc>
                <a:spcPct val="120000"/>
              </a:lnSpc>
              <a:spcBef>
                <a:spcPts val="0"/>
              </a:spcBef>
              <a:buNone/>
            </a:pPr>
            <a:endParaRPr lang="en-US" b="1" dirty="0"/>
          </a:p>
          <a:p>
            <a:endParaRPr lang="en-US" dirty="0"/>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 Fruiting bodies of filamentous ascomycetes">
            <a:extLst>
              <a:ext uri="{FF2B5EF4-FFF2-40B4-BE49-F238E27FC236}">
                <a16:creationId xmlns:a16="http://schemas.microsoft.com/office/drawing/2014/main" id="{3D010DA0-BBE8-BC0F-B12E-74AF53C48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6784429" cy="32166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B0D673-1478-8900-7CF4-1E58786132B1}"/>
              </a:ext>
            </a:extLst>
          </p:cNvPr>
          <p:cNvSpPr txBox="1"/>
          <p:nvPr/>
        </p:nvSpPr>
        <p:spPr>
          <a:xfrm>
            <a:off x="511386" y="3933056"/>
            <a:ext cx="7848872" cy="2513509"/>
          </a:xfrm>
          <a:prstGeom prst="rect">
            <a:avLst/>
          </a:prstGeom>
          <a:noFill/>
        </p:spPr>
        <p:txBody>
          <a:bodyPr wrap="square">
            <a:spAutoFit/>
          </a:bodyPr>
          <a:lstStyle/>
          <a:p>
            <a:pPr algn="l">
              <a:spcAft>
                <a:spcPts val="375"/>
              </a:spcAft>
              <a:buFont typeface="Arial" panose="020B0604020202020204" pitchFamily="34" charset="0"/>
              <a:buChar char="•"/>
            </a:pPr>
            <a:r>
              <a:rPr lang="en-US" sz="1600" b="0" i="0" dirty="0">
                <a:effectLst/>
                <a:latin typeface="Poppins" panose="00000500000000000000" pitchFamily="2" charset="0"/>
              </a:rPr>
              <a:t>The fruiting body is known as ascocarp. There are four types of ascocarps:</a:t>
            </a:r>
          </a:p>
          <a:p>
            <a:pPr marL="742950" lvl="1" indent="-285750" algn="l">
              <a:spcAft>
                <a:spcPts val="375"/>
              </a:spcAft>
              <a:buFont typeface="Arial" panose="020B0604020202020204" pitchFamily="34" charset="0"/>
              <a:buChar char="•"/>
            </a:pPr>
            <a:r>
              <a:rPr lang="en-US" sz="1600" b="1" i="0" dirty="0" err="1">
                <a:effectLst/>
                <a:latin typeface="Poppins" panose="00000500000000000000" pitchFamily="2" charset="0"/>
              </a:rPr>
              <a:t>Cleistothecium</a:t>
            </a:r>
            <a:r>
              <a:rPr lang="en-US" sz="1600" b="1" i="0" dirty="0">
                <a:effectLst/>
                <a:latin typeface="Poppins" panose="00000500000000000000" pitchFamily="2" charset="0"/>
              </a:rPr>
              <a:t>-</a:t>
            </a:r>
            <a:r>
              <a:rPr lang="en-US" sz="1600" b="0" i="0" dirty="0">
                <a:effectLst/>
                <a:latin typeface="Poppins" panose="00000500000000000000" pitchFamily="2" charset="0"/>
              </a:rPr>
              <a:t> The fruiting body is spherical and remains tightly closed, e.g. </a:t>
            </a:r>
            <a:r>
              <a:rPr lang="en-US" sz="1600" b="0" i="1" dirty="0">
                <a:effectLst/>
                <a:latin typeface="Poppins" panose="00000500000000000000" pitchFamily="2" charset="0"/>
              </a:rPr>
              <a:t>Aspergillus</a:t>
            </a:r>
            <a:endParaRPr lang="en-US" sz="1600" b="0" i="0" dirty="0">
              <a:effectLst/>
              <a:latin typeface="Poppins" panose="00000500000000000000" pitchFamily="2" charset="0"/>
            </a:endParaRPr>
          </a:p>
          <a:p>
            <a:pPr marL="742950" lvl="1" indent="-285750" algn="l">
              <a:spcAft>
                <a:spcPts val="375"/>
              </a:spcAft>
              <a:buFont typeface="Arial" panose="020B0604020202020204" pitchFamily="34" charset="0"/>
              <a:buChar char="•"/>
            </a:pPr>
            <a:r>
              <a:rPr lang="en-US" sz="1600" b="1" i="0" dirty="0">
                <a:effectLst/>
                <a:latin typeface="Poppins" panose="00000500000000000000" pitchFamily="2" charset="0"/>
              </a:rPr>
              <a:t>Perithecium- </a:t>
            </a:r>
            <a:r>
              <a:rPr lang="en-US" sz="1600" b="0" i="0" dirty="0">
                <a:effectLst/>
                <a:latin typeface="Poppins" panose="00000500000000000000" pitchFamily="2" charset="0"/>
              </a:rPr>
              <a:t>The fruiting body is flask-shaped with one external opening, e.g. </a:t>
            </a:r>
            <a:r>
              <a:rPr lang="en-US" sz="1600" b="0" i="1" dirty="0">
                <a:effectLst/>
                <a:latin typeface="Poppins" panose="00000500000000000000" pitchFamily="2" charset="0"/>
              </a:rPr>
              <a:t>Neurospora</a:t>
            </a:r>
            <a:endParaRPr lang="en-US" sz="1600" b="0" i="0" dirty="0">
              <a:effectLst/>
              <a:latin typeface="Poppins" panose="00000500000000000000" pitchFamily="2" charset="0"/>
            </a:endParaRPr>
          </a:p>
          <a:p>
            <a:pPr marL="742950" lvl="1" indent="-285750" algn="l">
              <a:spcAft>
                <a:spcPts val="375"/>
              </a:spcAft>
              <a:buFont typeface="Arial" panose="020B0604020202020204" pitchFamily="34" charset="0"/>
              <a:buChar char="•"/>
            </a:pPr>
            <a:r>
              <a:rPr lang="en-US" sz="1600" b="1" i="0" dirty="0">
                <a:effectLst/>
                <a:latin typeface="Poppins" panose="00000500000000000000" pitchFamily="2" charset="0"/>
              </a:rPr>
              <a:t>Apothecium- </a:t>
            </a:r>
            <a:r>
              <a:rPr lang="en-US" sz="1600" b="0" i="0" dirty="0">
                <a:effectLst/>
                <a:latin typeface="Poppins" panose="00000500000000000000" pitchFamily="2" charset="0"/>
              </a:rPr>
              <a:t>The fruiting body is cup-shaped and asci are present in hymenium, e.g. </a:t>
            </a:r>
            <a:r>
              <a:rPr lang="en-US" sz="1600" b="0" i="1" dirty="0">
                <a:effectLst/>
                <a:latin typeface="Poppins" panose="00000500000000000000" pitchFamily="2" charset="0"/>
              </a:rPr>
              <a:t>Peziza</a:t>
            </a:r>
            <a:endParaRPr lang="en-US" sz="1600" b="0" i="0" dirty="0">
              <a:effectLst/>
              <a:latin typeface="Poppins" panose="00000500000000000000" pitchFamily="2" charset="0"/>
            </a:endParaRPr>
          </a:p>
          <a:p>
            <a:pPr marL="742950" lvl="1" indent="-285750" algn="l">
              <a:spcAft>
                <a:spcPts val="375"/>
              </a:spcAft>
              <a:buFont typeface="Arial" panose="020B0604020202020204" pitchFamily="34" charset="0"/>
              <a:buChar char="•"/>
            </a:pPr>
            <a:r>
              <a:rPr lang="en-US" sz="1600" b="1" i="0" dirty="0" err="1">
                <a:effectLst/>
                <a:latin typeface="Poppins" panose="00000500000000000000" pitchFamily="2" charset="0"/>
              </a:rPr>
              <a:t>Ascostroma</a:t>
            </a:r>
            <a:r>
              <a:rPr lang="en-US" sz="1600" b="1" i="0" dirty="0">
                <a:effectLst/>
                <a:latin typeface="Poppins" panose="00000500000000000000" pitchFamily="2" charset="0"/>
              </a:rPr>
              <a:t>-</a:t>
            </a:r>
            <a:r>
              <a:rPr lang="en-US" sz="1600" b="0" i="0" dirty="0">
                <a:effectLst/>
                <a:latin typeface="Poppins" panose="00000500000000000000" pitchFamily="2" charset="0"/>
              </a:rPr>
              <a:t> There is no differentiated fruiting body. Asci are present in the stroma, e.g. </a:t>
            </a:r>
            <a:r>
              <a:rPr lang="en-US" sz="1600" b="0" i="1" dirty="0" err="1">
                <a:effectLst/>
                <a:latin typeface="Poppins" panose="00000500000000000000" pitchFamily="2" charset="0"/>
              </a:rPr>
              <a:t>Mycosphaerella</a:t>
            </a:r>
            <a:endParaRPr lang="en-US" sz="1600" b="0" i="0" dirty="0">
              <a:effectLst/>
              <a:latin typeface="Poppins" panose="00000500000000000000" pitchFamily="2" charset="0"/>
            </a:endParaRPr>
          </a:p>
        </p:txBody>
      </p:sp>
    </p:spTree>
    <p:extLst>
      <p:ext uri="{BB962C8B-B14F-4D97-AF65-F5344CB8AC3E}">
        <p14:creationId xmlns:p14="http://schemas.microsoft.com/office/powerpoint/2010/main" val="1870826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sciencephoto.com/image/f0227279/800wm"/>
          <p:cNvPicPr>
            <a:picLocks noChangeAspect="1" noChangeArrowheads="1"/>
          </p:cNvPicPr>
          <p:nvPr/>
        </p:nvPicPr>
        <p:blipFill>
          <a:blip r:embed="rId2" cstate="print"/>
          <a:srcRect/>
          <a:stretch>
            <a:fillRect/>
          </a:stretch>
        </p:blipFill>
        <p:spPr bwMode="auto">
          <a:xfrm>
            <a:off x="251520" y="908720"/>
            <a:ext cx="3566227" cy="2376000"/>
          </a:xfrm>
          <a:prstGeom prst="rect">
            <a:avLst/>
          </a:prstGeom>
          <a:noFill/>
        </p:spPr>
      </p:pic>
      <p:sp>
        <p:nvSpPr>
          <p:cNvPr id="3" name="Прямоугольник 2"/>
          <p:cNvSpPr/>
          <p:nvPr/>
        </p:nvSpPr>
        <p:spPr>
          <a:xfrm>
            <a:off x="611560" y="3501008"/>
            <a:ext cx="2581732" cy="369332"/>
          </a:xfrm>
          <a:prstGeom prst="rect">
            <a:avLst/>
          </a:prstGeom>
        </p:spPr>
        <p:txBody>
          <a:bodyPr wrap="none">
            <a:spAutoFit/>
          </a:bodyPr>
          <a:lstStyle/>
          <a:p>
            <a:r>
              <a:rPr lang="en-US" i="1" dirty="0" err="1"/>
              <a:t>Saccharomyces</a:t>
            </a:r>
            <a:r>
              <a:rPr lang="en-US" i="1" dirty="0"/>
              <a:t> </a:t>
            </a:r>
            <a:r>
              <a:rPr lang="en-US" i="1" dirty="0" err="1"/>
              <a:t>cerevisiae</a:t>
            </a:r>
            <a:endParaRPr lang="ru-RU" dirty="0"/>
          </a:p>
        </p:txBody>
      </p:sp>
      <p:pic>
        <p:nvPicPr>
          <p:cNvPr id="1028" name="Picture 4" descr="Penicillium chrysogenum"/>
          <p:cNvPicPr>
            <a:picLocks noChangeAspect="1" noChangeArrowheads="1"/>
          </p:cNvPicPr>
          <p:nvPr/>
        </p:nvPicPr>
        <p:blipFill>
          <a:blip r:embed="rId3" cstate="print"/>
          <a:srcRect/>
          <a:stretch>
            <a:fillRect/>
          </a:stretch>
        </p:blipFill>
        <p:spPr bwMode="auto">
          <a:xfrm>
            <a:off x="3131840" y="3933056"/>
            <a:ext cx="4453828" cy="2340000"/>
          </a:xfrm>
          <a:prstGeom prst="rect">
            <a:avLst/>
          </a:prstGeom>
          <a:noFill/>
        </p:spPr>
      </p:pic>
      <p:pic>
        <p:nvPicPr>
          <p:cNvPr id="1030" name="Picture 6" descr="https://cdn.shopify.com/s/files/1/0559/5761/8896/products/Morchella_esculenta2_zps96ccb053_1024x1024@2x.jpg?v=1623098769"/>
          <p:cNvPicPr>
            <a:picLocks noChangeAspect="1" noChangeArrowheads="1"/>
          </p:cNvPicPr>
          <p:nvPr/>
        </p:nvPicPr>
        <p:blipFill>
          <a:blip r:embed="rId4" cstate="print"/>
          <a:srcRect/>
          <a:stretch>
            <a:fillRect/>
          </a:stretch>
        </p:blipFill>
        <p:spPr bwMode="auto">
          <a:xfrm>
            <a:off x="5292080" y="764704"/>
            <a:ext cx="2901815" cy="2520000"/>
          </a:xfrm>
          <a:prstGeom prst="rect">
            <a:avLst/>
          </a:prstGeom>
          <a:noFill/>
        </p:spPr>
      </p:pic>
      <p:sp>
        <p:nvSpPr>
          <p:cNvPr id="6" name="Прямоугольник 5"/>
          <p:cNvSpPr/>
          <p:nvPr/>
        </p:nvSpPr>
        <p:spPr>
          <a:xfrm>
            <a:off x="5868144" y="3429000"/>
            <a:ext cx="2255105" cy="369332"/>
          </a:xfrm>
          <a:prstGeom prst="rect">
            <a:avLst/>
          </a:prstGeom>
        </p:spPr>
        <p:txBody>
          <a:bodyPr wrap="none">
            <a:spAutoFit/>
          </a:bodyPr>
          <a:lstStyle/>
          <a:p>
            <a:r>
              <a:rPr lang="en-US" i="1" dirty="0" err="1"/>
              <a:t>Morchella</a:t>
            </a:r>
            <a:r>
              <a:rPr lang="en-US" i="1" dirty="0"/>
              <a:t> </a:t>
            </a:r>
            <a:r>
              <a:rPr lang="en-US" i="1" dirty="0" err="1"/>
              <a:t>esculentum</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352928" cy="6432530"/>
          </a:xfrm>
          <a:prstGeom prst="rect">
            <a:avLst/>
          </a:prstGeom>
        </p:spPr>
        <p:txBody>
          <a:bodyPr wrap="square">
            <a:spAutoFit/>
          </a:bodyPr>
          <a:lstStyle/>
          <a:p>
            <a:pPr algn="just"/>
            <a:r>
              <a:rPr lang="en-US" sz="2800" b="1" dirty="0"/>
              <a:t>Key Points</a:t>
            </a:r>
          </a:p>
          <a:p>
            <a:pPr indent="357188" algn="just"/>
            <a:r>
              <a:rPr lang="en-US" sz="2400" dirty="0" err="1"/>
              <a:t>Ascomycota</a:t>
            </a:r>
            <a:r>
              <a:rPr lang="en-US" sz="2400" dirty="0"/>
              <a:t> fungi are the yeasts used in baking, brewing, and wine fermentation, plus delicacies such as truffles and morels.</a:t>
            </a:r>
          </a:p>
          <a:p>
            <a:pPr indent="357188" algn="just"/>
            <a:r>
              <a:rPr lang="en-US" sz="2400" dirty="0" err="1"/>
              <a:t>Ascomycetes</a:t>
            </a:r>
            <a:r>
              <a:rPr lang="en-US" sz="2400" dirty="0"/>
              <a:t> are filamentous and produce </a:t>
            </a:r>
            <a:r>
              <a:rPr lang="en-US" sz="2400" dirty="0" err="1"/>
              <a:t>hyphae</a:t>
            </a:r>
            <a:r>
              <a:rPr lang="en-US" sz="2400" dirty="0"/>
              <a:t> </a:t>
            </a:r>
            <a:r>
              <a:rPr lang="en-US" sz="2400" b="1" dirty="0"/>
              <a:t>divided by perforated septa.</a:t>
            </a:r>
          </a:p>
          <a:p>
            <a:pPr indent="357188" algn="just"/>
            <a:r>
              <a:rPr lang="en-US" sz="2400" dirty="0" err="1"/>
              <a:t>Ascomycetes</a:t>
            </a:r>
            <a:r>
              <a:rPr lang="en-US" sz="2400" dirty="0"/>
              <a:t> frequently </a:t>
            </a:r>
            <a:r>
              <a:rPr lang="en-US" sz="2400" b="1" dirty="0"/>
              <a:t>reproduce asexually</a:t>
            </a:r>
            <a:r>
              <a:rPr lang="en-US" sz="2400" dirty="0"/>
              <a:t> which leads to the production of </a:t>
            </a:r>
            <a:r>
              <a:rPr lang="en-US" sz="2400" b="1" dirty="0"/>
              <a:t>conidiophores</a:t>
            </a:r>
            <a:r>
              <a:rPr lang="en-US" sz="2400" dirty="0"/>
              <a:t> that release </a:t>
            </a:r>
            <a:r>
              <a:rPr lang="en-US" sz="2400" b="1" dirty="0"/>
              <a:t>haploid </a:t>
            </a:r>
            <a:r>
              <a:rPr lang="en-US" sz="2400" b="1" dirty="0" err="1"/>
              <a:t>conidiospores</a:t>
            </a:r>
            <a:r>
              <a:rPr lang="en-US" sz="2400" b="1" dirty="0"/>
              <a:t>.</a:t>
            </a:r>
          </a:p>
          <a:p>
            <a:pPr indent="357188" algn="just"/>
            <a:r>
              <a:rPr lang="en-US" sz="2400" dirty="0"/>
              <a:t>Two types of mating strains, </a:t>
            </a:r>
            <a:r>
              <a:rPr lang="en-US" sz="2400" b="1" dirty="0"/>
              <a:t>a “male” strain </a:t>
            </a:r>
            <a:r>
              <a:rPr lang="en-US" sz="2400" dirty="0"/>
              <a:t>which produces an </a:t>
            </a:r>
            <a:r>
              <a:rPr lang="en-US" sz="2400" b="1" dirty="0" err="1"/>
              <a:t>antheridium</a:t>
            </a:r>
            <a:r>
              <a:rPr lang="en-US" sz="2400" dirty="0"/>
              <a:t> and a “</a:t>
            </a:r>
            <a:r>
              <a:rPr lang="en-US" sz="2400" b="1" dirty="0"/>
              <a:t>female” strain </a:t>
            </a:r>
            <a:r>
              <a:rPr lang="en-US" sz="2400" dirty="0"/>
              <a:t>which develops an </a:t>
            </a:r>
            <a:r>
              <a:rPr lang="en-US" sz="2400" b="1" dirty="0" err="1"/>
              <a:t>ascogonium</a:t>
            </a:r>
            <a:r>
              <a:rPr lang="en-US" sz="2400" dirty="0"/>
              <a:t>, are required for sexual reproduction.</a:t>
            </a:r>
          </a:p>
          <a:p>
            <a:pPr indent="357188" algn="just"/>
            <a:r>
              <a:rPr lang="en-US" sz="2400" dirty="0"/>
              <a:t>The </a:t>
            </a:r>
            <a:r>
              <a:rPr lang="en-US" sz="2400" b="1" dirty="0" err="1"/>
              <a:t>antheridium</a:t>
            </a:r>
            <a:r>
              <a:rPr lang="en-US" sz="2400" b="1" dirty="0"/>
              <a:t> and the </a:t>
            </a:r>
            <a:r>
              <a:rPr lang="en-US" sz="2400" b="1" dirty="0" err="1"/>
              <a:t>ascogonium</a:t>
            </a:r>
            <a:r>
              <a:rPr lang="en-US" sz="2400" b="1" dirty="0"/>
              <a:t> combine </a:t>
            </a:r>
            <a:r>
              <a:rPr lang="en-US" sz="2400" dirty="0"/>
              <a:t>in </a:t>
            </a:r>
            <a:r>
              <a:rPr lang="en-US" sz="2400" b="1" dirty="0" err="1"/>
              <a:t>plasmogamy</a:t>
            </a:r>
            <a:r>
              <a:rPr lang="en-US" sz="2400" dirty="0"/>
              <a:t> at the time of fertilization, followed by nuclei fusion in the </a:t>
            </a:r>
            <a:r>
              <a:rPr lang="en-US" sz="2400" dirty="0" err="1"/>
              <a:t>asci</a:t>
            </a:r>
            <a:r>
              <a:rPr lang="en-US" sz="2400" dirty="0"/>
              <a:t>.</a:t>
            </a:r>
          </a:p>
          <a:p>
            <a:pPr indent="357188" algn="just"/>
            <a:r>
              <a:rPr lang="en-US" sz="2400" b="1" dirty="0"/>
              <a:t>In the </a:t>
            </a:r>
            <a:r>
              <a:rPr lang="en-US" sz="2400" b="1" dirty="0" err="1"/>
              <a:t>ascocarp</a:t>
            </a:r>
            <a:r>
              <a:rPr lang="en-US" sz="2400" dirty="0"/>
              <a:t>, </a:t>
            </a:r>
            <a:r>
              <a:rPr lang="en-US" sz="2400" b="1" dirty="0"/>
              <a:t>a fruiting body</a:t>
            </a:r>
            <a:r>
              <a:rPr lang="en-US" sz="2400" dirty="0"/>
              <a:t>, thousands of </a:t>
            </a:r>
            <a:r>
              <a:rPr lang="en-US" sz="2400" dirty="0" err="1"/>
              <a:t>asci</a:t>
            </a:r>
            <a:r>
              <a:rPr lang="en-US" sz="2400" dirty="0"/>
              <a:t> undergo meiosis to generate </a:t>
            </a:r>
            <a:r>
              <a:rPr lang="en-US" sz="2400" b="1" dirty="0"/>
              <a:t>haploid</a:t>
            </a:r>
            <a:r>
              <a:rPr lang="en-US" sz="2400" dirty="0"/>
              <a:t> </a:t>
            </a:r>
            <a:r>
              <a:rPr lang="en-US" sz="2400" b="1" dirty="0" err="1"/>
              <a:t>ascospores</a:t>
            </a:r>
            <a:r>
              <a:rPr lang="en-US" sz="2400" dirty="0"/>
              <a:t> ready to be released to the world.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6"/>
            <a:ext cx="7704856" cy="5262979"/>
          </a:xfrm>
          <a:prstGeom prst="rect">
            <a:avLst/>
          </a:prstGeom>
        </p:spPr>
        <p:txBody>
          <a:bodyPr wrap="square">
            <a:spAutoFit/>
          </a:bodyPr>
          <a:lstStyle/>
          <a:p>
            <a:pPr indent="357188" algn="just"/>
            <a:r>
              <a:rPr lang="en-US" sz="2400" b="1" dirty="0"/>
              <a:t>Conidia</a:t>
            </a:r>
            <a:r>
              <a:rPr lang="en-US" sz="2400" dirty="0"/>
              <a:t>: asexual, non-motile spores of a fungus, named after the Greek word for dust, </a:t>
            </a:r>
            <a:r>
              <a:rPr lang="en-US" sz="2400" dirty="0" err="1"/>
              <a:t>conia</a:t>
            </a:r>
            <a:r>
              <a:rPr lang="en-US" sz="2400" dirty="0"/>
              <a:t>; also known as </a:t>
            </a:r>
            <a:r>
              <a:rPr lang="en-US" sz="2400" dirty="0" err="1"/>
              <a:t>conidiospores</a:t>
            </a:r>
            <a:r>
              <a:rPr lang="en-US" sz="2400" dirty="0"/>
              <a:t> and </a:t>
            </a:r>
            <a:r>
              <a:rPr lang="en-US" sz="2400" dirty="0" err="1"/>
              <a:t>mitospores</a:t>
            </a:r>
            <a:endParaRPr lang="en-US" sz="2400" dirty="0"/>
          </a:p>
          <a:p>
            <a:pPr indent="357188" algn="just"/>
            <a:r>
              <a:rPr lang="en-US" sz="2400" b="1" dirty="0"/>
              <a:t>Antheridia</a:t>
            </a:r>
            <a:r>
              <a:rPr lang="en-US" sz="2400" dirty="0"/>
              <a:t>: a haploid structure or organ producing and containing male gametes (called </a:t>
            </a:r>
            <a:r>
              <a:rPr lang="en-US" sz="2400" dirty="0" err="1"/>
              <a:t>antherozoids</a:t>
            </a:r>
            <a:r>
              <a:rPr lang="en-US" sz="2400" dirty="0"/>
              <a:t> or sperm) present in lower plants like mosses and ferns, primitive vascular </a:t>
            </a:r>
            <a:r>
              <a:rPr lang="en-US" sz="2400" dirty="0" err="1"/>
              <a:t>psilotophytes</a:t>
            </a:r>
            <a:r>
              <a:rPr lang="en-US" sz="2400" dirty="0"/>
              <a:t>, and fungi</a:t>
            </a:r>
          </a:p>
          <a:p>
            <a:pPr indent="357188" algn="just"/>
            <a:r>
              <a:rPr lang="en-US" sz="2400" b="1" dirty="0" err="1"/>
              <a:t>Ascogonium</a:t>
            </a:r>
            <a:r>
              <a:rPr lang="en-US" sz="2400" dirty="0"/>
              <a:t>: a haploid structure or organ producing and containing female gametes in certain </a:t>
            </a:r>
            <a:r>
              <a:rPr lang="en-US" sz="2400" dirty="0" err="1"/>
              <a:t>Ascomycota</a:t>
            </a:r>
            <a:r>
              <a:rPr lang="en-US" sz="2400" dirty="0"/>
              <a:t> fungi</a:t>
            </a:r>
          </a:p>
          <a:p>
            <a:pPr indent="357188" algn="just"/>
            <a:r>
              <a:rPr lang="en-US" sz="2400" b="1" dirty="0" err="1"/>
              <a:t>Ascocarp</a:t>
            </a:r>
            <a:r>
              <a:rPr lang="en-US" sz="2400" dirty="0"/>
              <a:t>: the </a:t>
            </a:r>
            <a:r>
              <a:rPr lang="en-US" sz="2400" dirty="0" err="1"/>
              <a:t>sporocarp</a:t>
            </a:r>
            <a:r>
              <a:rPr lang="en-US" sz="2400" dirty="0"/>
              <a:t> of an </a:t>
            </a:r>
            <a:r>
              <a:rPr lang="en-US" sz="2400" dirty="0" err="1"/>
              <a:t>ascomycete</a:t>
            </a:r>
            <a:r>
              <a:rPr lang="en-US" sz="2400" dirty="0"/>
              <a:t>, typically bowl-shaped</a:t>
            </a:r>
          </a:p>
          <a:p>
            <a:pPr indent="357188" algn="just"/>
            <a:r>
              <a:rPr lang="en-US" sz="2400" b="1" dirty="0" err="1"/>
              <a:t>Ascomycete</a:t>
            </a:r>
            <a:r>
              <a:rPr lang="en-US" sz="2400" dirty="0"/>
              <a:t>: any fungus of the phylum </a:t>
            </a:r>
            <a:r>
              <a:rPr lang="en-US" sz="2400" dirty="0" err="1"/>
              <a:t>Ascomycota</a:t>
            </a:r>
            <a:r>
              <a:rPr lang="en-US" sz="2400" dirty="0"/>
              <a:t>, characterized by the production of a sac, or </a:t>
            </a:r>
            <a:r>
              <a:rPr lang="en-US" sz="2400" dirty="0" err="1"/>
              <a:t>ascus</a:t>
            </a:r>
            <a:r>
              <a:rPr lang="en-US" sz="2400" dirty="0"/>
              <a:t>, which contains non-motile spores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692696"/>
            <a:ext cx="7344816" cy="2304256"/>
          </a:xfrm>
        </p:spPr>
        <p:txBody>
          <a:bodyPr>
            <a:noAutofit/>
          </a:bodyPr>
          <a:lstStyle/>
          <a:p>
            <a:pPr marL="0" indent="357188" algn="just">
              <a:spcBef>
                <a:spcPts val="0"/>
              </a:spcBef>
              <a:buNone/>
            </a:pPr>
            <a:r>
              <a:rPr lang="en-US" sz="2400" b="1" dirty="0"/>
              <a:t>Asexual reproduction </a:t>
            </a:r>
            <a:r>
              <a:rPr lang="en-US" sz="2400" dirty="0"/>
              <a:t>is frequent and involves the production of </a:t>
            </a:r>
            <a:r>
              <a:rPr lang="en-US" sz="2400" b="1" dirty="0"/>
              <a:t>conidiophores</a:t>
            </a:r>
            <a:r>
              <a:rPr lang="en-US" sz="2400" dirty="0"/>
              <a:t> that release haploid </a:t>
            </a:r>
            <a:r>
              <a:rPr lang="en-US" sz="2400" b="1" dirty="0" err="1"/>
              <a:t>conidiospores</a:t>
            </a:r>
            <a:r>
              <a:rPr lang="en-US" sz="2400" b="1" dirty="0"/>
              <a:t>. </a:t>
            </a:r>
            <a:r>
              <a:rPr lang="en-US" sz="2400" dirty="0"/>
              <a:t>Unlike the </a:t>
            </a:r>
            <a:r>
              <a:rPr lang="en-US" sz="2400" dirty="0" err="1"/>
              <a:t>Zygomycetes</a:t>
            </a:r>
            <a:r>
              <a:rPr lang="en-US" sz="2400" dirty="0"/>
              <a:t> which produce asexual spores within sporangia, conidia are produced on the ends of specialized </a:t>
            </a:r>
            <a:r>
              <a:rPr lang="en-US" sz="2400" dirty="0" err="1"/>
              <a:t>hyphae</a:t>
            </a:r>
            <a:r>
              <a:rPr lang="en-US" sz="2400" dirty="0"/>
              <a:t> called conidiophores.</a:t>
            </a:r>
          </a:p>
          <a:p>
            <a:pPr marL="0" indent="357188" algn="just">
              <a:spcBef>
                <a:spcPts val="0"/>
              </a:spcBef>
              <a:buNone/>
            </a:pPr>
            <a:endParaRPr lang="en-US" sz="2400" dirty="0"/>
          </a:p>
        </p:txBody>
      </p:sp>
      <p:pic>
        <p:nvPicPr>
          <p:cNvPr id="6" name="Picture 8" descr="C:\Users\ADM\Documents\Karime\2018\Lectures\Anatomy and morphology of plant\Additional materials\Fungi\14- Aspergillus calidoustus (1000+10X).jpg"/>
          <p:cNvPicPr>
            <a:picLocks noChangeAspect="1" noChangeArrowheads="1"/>
          </p:cNvPicPr>
          <p:nvPr/>
        </p:nvPicPr>
        <p:blipFill>
          <a:blip r:embed="rId2" cstate="print"/>
          <a:srcRect/>
          <a:stretch>
            <a:fillRect/>
          </a:stretch>
        </p:blipFill>
        <p:spPr bwMode="auto">
          <a:xfrm>
            <a:off x="5148064" y="3284984"/>
            <a:ext cx="3410002" cy="2556000"/>
          </a:xfrm>
          <a:prstGeom prst="rect">
            <a:avLst/>
          </a:prstGeom>
          <a:noFill/>
        </p:spPr>
      </p:pic>
      <p:sp>
        <p:nvSpPr>
          <p:cNvPr id="7" name="Прямоугольник 6"/>
          <p:cNvSpPr/>
          <p:nvPr/>
        </p:nvSpPr>
        <p:spPr>
          <a:xfrm>
            <a:off x="6444208" y="5877272"/>
            <a:ext cx="1236236" cy="369332"/>
          </a:xfrm>
          <a:prstGeom prst="rect">
            <a:avLst/>
          </a:prstGeom>
        </p:spPr>
        <p:txBody>
          <a:bodyPr wrap="none">
            <a:spAutoFit/>
          </a:bodyPr>
          <a:lstStyle/>
          <a:p>
            <a:r>
              <a:rPr lang="en-US" b="1" i="1" dirty="0" err="1"/>
              <a:t>Aspergillus</a:t>
            </a:r>
            <a:endParaRPr lang="ru-RU" dirty="0"/>
          </a:p>
        </p:txBody>
      </p:sp>
      <p:pic>
        <p:nvPicPr>
          <p:cNvPr id="8" name="Picture 6" descr="C:\Users\ADM\Documents\Karime\2018\Lectures\Anatomy and morphology of plant\Additional materials\Fungi\04_03_21a_conidiophores,_Aspergillus,_Penicillium,_Eurotiales,_Ascomycota_(M._Piepenbring).png"/>
          <p:cNvPicPr>
            <a:picLocks noChangeAspect="1" noChangeArrowheads="1"/>
          </p:cNvPicPr>
          <p:nvPr/>
        </p:nvPicPr>
        <p:blipFill>
          <a:blip r:embed="rId3" cstate="print"/>
          <a:srcRect l="6249" t="5001" r="37507" b="5643"/>
          <a:stretch>
            <a:fillRect/>
          </a:stretch>
        </p:blipFill>
        <p:spPr bwMode="auto">
          <a:xfrm>
            <a:off x="395536" y="2492896"/>
            <a:ext cx="3445015" cy="4104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80728"/>
            <a:ext cx="4176464" cy="5632311"/>
          </a:xfrm>
          <a:prstGeom prst="rect">
            <a:avLst/>
          </a:prstGeom>
        </p:spPr>
        <p:txBody>
          <a:bodyPr wrap="square">
            <a:spAutoFit/>
          </a:bodyPr>
          <a:lstStyle/>
          <a:p>
            <a:pPr indent="447675" algn="just"/>
            <a:r>
              <a:rPr lang="en-US" sz="2400" dirty="0"/>
              <a:t>Yeasts do not produce spores. Instead, they reproduce asexually by </a:t>
            </a:r>
            <a:r>
              <a:rPr lang="en-US" sz="2400" b="1" dirty="0"/>
              <a:t>budding</a:t>
            </a:r>
            <a:r>
              <a:rPr lang="en-US" sz="2400" b="1" dirty="0">
                <a:solidFill>
                  <a:schemeClr val="accent1">
                    <a:lumMod val="75000"/>
                  </a:schemeClr>
                </a:solidFill>
              </a:rPr>
              <a:t> </a:t>
            </a:r>
            <a:r>
              <a:rPr lang="en-US" sz="2400" dirty="0"/>
              <a:t>(Fig.1). </a:t>
            </a:r>
          </a:p>
          <a:p>
            <a:pPr indent="447675" algn="just"/>
            <a:r>
              <a:rPr lang="en-US" sz="2400" dirty="0"/>
              <a:t>A small bud, or daughter cell, is formed on the parent cell. The nucleus of the parent cell splits into a daughter nucleus and migrates into the daughter cell. The bud continues to grow until it separates from the parent cell, forming a new cell. The bud can develop on different parts of the parent cell, depending on the genus of the yeast.</a:t>
            </a:r>
          </a:p>
        </p:txBody>
      </p:sp>
      <p:pic>
        <p:nvPicPr>
          <p:cNvPr id="76802" name="Picture 2" descr="https://dr282zn36sxxg.cloudfront.net/datastreams/f-d%3A70ad3781837ef88693920d31fa516c40a42715d4b6f47f5ebdbd66f4%2BIMAGE_THUMB_POSTCARD_TINY%2BIMAGE_THUMB_POSTCARD_TINY.1"/>
          <p:cNvPicPr>
            <a:picLocks noChangeAspect="1" noChangeArrowheads="1"/>
          </p:cNvPicPr>
          <p:nvPr/>
        </p:nvPicPr>
        <p:blipFill>
          <a:blip r:embed="rId2" cstate="print">
            <a:lum bright="10000" contrast="10000"/>
          </a:blip>
          <a:srcRect/>
          <a:stretch>
            <a:fillRect/>
          </a:stretch>
        </p:blipFill>
        <p:spPr bwMode="auto">
          <a:xfrm>
            <a:off x="4860032" y="980728"/>
            <a:ext cx="3960000" cy="3960000"/>
          </a:xfrm>
          <a:prstGeom prst="rect">
            <a:avLst/>
          </a:prstGeom>
          <a:noFill/>
        </p:spPr>
      </p:pic>
      <p:sp>
        <p:nvSpPr>
          <p:cNvPr id="4" name="Прямоугольник 3"/>
          <p:cNvSpPr/>
          <p:nvPr/>
        </p:nvSpPr>
        <p:spPr>
          <a:xfrm>
            <a:off x="4860032" y="5157192"/>
            <a:ext cx="3888432" cy="1138773"/>
          </a:xfrm>
          <a:prstGeom prst="rect">
            <a:avLst/>
          </a:prstGeom>
        </p:spPr>
        <p:txBody>
          <a:bodyPr wrap="square">
            <a:spAutoFit/>
          </a:bodyPr>
          <a:lstStyle/>
          <a:p>
            <a:pPr algn="just"/>
            <a:r>
              <a:rPr lang="en-US" sz="2000" dirty="0"/>
              <a:t>Fig.1. </a:t>
            </a:r>
            <a:r>
              <a:rPr lang="en-US" sz="2200" dirty="0"/>
              <a:t>Yeasts such as </a:t>
            </a:r>
            <a:r>
              <a:rPr lang="en-US" sz="2200" i="1" dirty="0" err="1"/>
              <a:t>Saccharomyces</a:t>
            </a:r>
            <a:r>
              <a:rPr lang="en-US" sz="2200" i="1" dirty="0"/>
              <a:t> </a:t>
            </a:r>
            <a:r>
              <a:rPr lang="en-US" sz="2200" i="1" dirty="0" err="1"/>
              <a:t>cerevisiae</a:t>
            </a:r>
            <a:r>
              <a:rPr lang="en-US" sz="2200" dirty="0"/>
              <a:t> reproduce asexually by budding</a:t>
            </a:r>
            <a:r>
              <a:rPr lang="en-US"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44824"/>
            <a:ext cx="8229600" cy="4740771"/>
          </a:xfrm>
        </p:spPr>
        <p:txBody>
          <a:bodyPr>
            <a:normAutofit/>
          </a:bodyPr>
          <a:lstStyle/>
          <a:p>
            <a:pPr marL="0" indent="357188" algn="just">
              <a:spcBef>
                <a:spcPts val="0"/>
              </a:spcBef>
            </a:pPr>
            <a:r>
              <a:rPr lang="en-US" sz="2400" i="1" dirty="0">
                <a:solidFill>
                  <a:schemeClr val="tx2">
                    <a:lumMod val="75000"/>
                  </a:schemeClr>
                </a:solidFill>
              </a:rPr>
              <a:t>Fungi Kingdom </a:t>
            </a:r>
            <a:r>
              <a:rPr lang="en-US" sz="2400" dirty="0"/>
              <a:t>contains molds, mildews, rusts, smuts, yeasts, and mushrooms.</a:t>
            </a:r>
          </a:p>
          <a:p>
            <a:pPr marL="0" indent="357188" algn="just">
              <a:spcBef>
                <a:spcPts val="0"/>
              </a:spcBef>
            </a:pPr>
            <a:r>
              <a:rPr lang="en-US" sz="2400" dirty="0"/>
              <a:t>All fungi are </a:t>
            </a:r>
            <a:r>
              <a:rPr lang="en-US" sz="2400" dirty="0" err="1"/>
              <a:t>multicellular</a:t>
            </a:r>
            <a:r>
              <a:rPr lang="en-US" sz="2400" dirty="0"/>
              <a:t> except for yeast, which is unicellular. Most fungi are</a:t>
            </a:r>
            <a:r>
              <a:rPr lang="en-US" sz="2400" i="1" dirty="0">
                <a:solidFill>
                  <a:schemeClr val="tx2">
                    <a:lumMod val="75000"/>
                  </a:schemeClr>
                </a:solidFill>
              </a:rPr>
              <a:t> saprobes </a:t>
            </a:r>
            <a:r>
              <a:rPr lang="en-US" sz="2400" dirty="0"/>
              <a:t>(live on dead and decaying organic matter) or </a:t>
            </a:r>
            <a:r>
              <a:rPr lang="en-US" sz="2400" i="1" dirty="0">
                <a:solidFill>
                  <a:schemeClr val="tx2">
                    <a:lumMod val="75000"/>
                  </a:schemeClr>
                </a:solidFill>
              </a:rPr>
              <a:t>parasitic</a:t>
            </a:r>
            <a:r>
              <a:rPr lang="en-US" sz="2400" dirty="0"/>
              <a:t> (live in or on a host organism from which it takes nutrients)</a:t>
            </a:r>
          </a:p>
          <a:p>
            <a:pPr marL="0" indent="357188" algn="just">
              <a:spcBef>
                <a:spcPts val="0"/>
              </a:spcBef>
            </a:pPr>
            <a:r>
              <a:rPr lang="en-US" sz="2400" dirty="0"/>
              <a:t>All fungi are </a:t>
            </a:r>
            <a:r>
              <a:rPr lang="en-US" sz="2400" i="1" dirty="0">
                <a:solidFill>
                  <a:schemeClr val="tx2">
                    <a:lumMod val="75000"/>
                  </a:schemeClr>
                </a:solidFill>
              </a:rPr>
              <a:t>heterotrophic</a:t>
            </a:r>
            <a:r>
              <a:rPr lang="en-US" sz="2400" dirty="0"/>
              <a:t>; they do not have chloroplasts</a:t>
            </a:r>
          </a:p>
          <a:p>
            <a:pPr marL="0" indent="357188" algn="just">
              <a:spcBef>
                <a:spcPts val="0"/>
              </a:spcBef>
            </a:pPr>
            <a:r>
              <a:rPr lang="en-US" sz="2400" dirty="0"/>
              <a:t>The </a:t>
            </a:r>
            <a:r>
              <a:rPr lang="en-US" sz="2400" i="1" dirty="0">
                <a:solidFill>
                  <a:schemeClr val="tx2">
                    <a:lumMod val="75000"/>
                  </a:schemeClr>
                </a:solidFill>
              </a:rPr>
              <a:t>saprobes are helpful </a:t>
            </a:r>
            <a:r>
              <a:rPr lang="en-US" sz="2400" dirty="0"/>
              <a:t>because they break down organic material returning nutrients to the soil.</a:t>
            </a:r>
          </a:p>
          <a:p>
            <a:pPr marL="0" indent="357188" algn="just">
              <a:spcBef>
                <a:spcPts val="0"/>
              </a:spcBef>
            </a:pPr>
            <a:r>
              <a:rPr lang="en-US" sz="2400" dirty="0"/>
              <a:t>Yeasts are useful in the making of bread and fermented drinks.</a:t>
            </a:r>
          </a:p>
          <a:p>
            <a:pPr marL="0" indent="357188" algn="just">
              <a:spcBef>
                <a:spcPts val="0"/>
              </a:spcBef>
            </a:pPr>
            <a:r>
              <a:rPr lang="en-US" sz="2400" dirty="0"/>
              <a:t>Some parasitic fungi are actually human pathogens</a:t>
            </a:r>
            <a:endParaRPr lang="ru-RU" sz="2400" dirty="0"/>
          </a:p>
        </p:txBody>
      </p:sp>
      <p:sp>
        <p:nvSpPr>
          <p:cNvPr id="4" name="Прямоугольник 3"/>
          <p:cNvSpPr/>
          <p:nvPr/>
        </p:nvSpPr>
        <p:spPr>
          <a:xfrm>
            <a:off x="611560" y="404664"/>
            <a:ext cx="8064896" cy="1200329"/>
          </a:xfrm>
          <a:prstGeom prst="rect">
            <a:avLst/>
          </a:prstGeom>
        </p:spPr>
        <p:txBody>
          <a:bodyPr wrap="square">
            <a:spAutoFit/>
          </a:bodyPr>
          <a:lstStyle/>
          <a:p>
            <a:pPr indent="357188" algn="just"/>
            <a:r>
              <a:rPr lang="en-US" sz="2400" i="1" dirty="0">
                <a:solidFill>
                  <a:schemeClr val="tx2">
                    <a:lumMod val="75000"/>
                  </a:schemeClr>
                </a:solidFill>
              </a:rPr>
              <a:t>Fungi, </a:t>
            </a:r>
            <a:r>
              <a:rPr lang="en-US" sz="2400" dirty="0" err="1"/>
              <a:t>latin</a:t>
            </a:r>
            <a:r>
              <a:rPr lang="en-US" sz="2400" dirty="0"/>
              <a:t> for mushroom, are eukaryotes which are responsible for decomposition and nutrient cycling through the environment.</a:t>
            </a:r>
            <a:endParaRPr lang="ru-RU"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48680"/>
            <a:ext cx="7776864" cy="6001643"/>
          </a:xfrm>
          <a:prstGeom prst="rect">
            <a:avLst/>
          </a:prstGeom>
        </p:spPr>
        <p:txBody>
          <a:bodyPr wrap="square">
            <a:spAutoFit/>
          </a:bodyPr>
          <a:lstStyle/>
          <a:p>
            <a:pPr indent="357188" algn="just"/>
            <a:r>
              <a:rPr lang="en-US" sz="2400" b="1" dirty="0"/>
              <a:t>Sexual reproduction </a:t>
            </a:r>
            <a:r>
              <a:rPr lang="en-US" sz="2400" dirty="0"/>
              <a:t>starts with the development of special </a:t>
            </a:r>
            <a:r>
              <a:rPr lang="en-US" sz="2400" dirty="0" err="1"/>
              <a:t>hyphae</a:t>
            </a:r>
            <a:r>
              <a:rPr lang="en-US" sz="2400" dirty="0"/>
              <a:t> from either one of two types of mating strains. The </a:t>
            </a:r>
            <a:r>
              <a:rPr lang="en-US" sz="2400" b="1" dirty="0"/>
              <a:t>“male” strain</a:t>
            </a:r>
            <a:r>
              <a:rPr lang="en-US" sz="2400" dirty="0"/>
              <a:t> produces an </a:t>
            </a:r>
            <a:r>
              <a:rPr lang="en-US" sz="2400" b="1" dirty="0" err="1"/>
              <a:t>antheridium</a:t>
            </a:r>
            <a:r>
              <a:rPr lang="en-US" sz="2400" b="1" dirty="0"/>
              <a:t> (plural: antheridia)</a:t>
            </a:r>
            <a:r>
              <a:rPr lang="en-US" sz="2400" dirty="0"/>
              <a:t> and the </a:t>
            </a:r>
            <a:r>
              <a:rPr lang="en-US" sz="2400" b="1" dirty="0"/>
              <a:t>“female” strain </a:t>
            </a:r>
            <a:r>
              <a:rPr lang="en-US" sz="2400" dirty="0"/>
              <a:t>develops </a:t>
            </a:r>
            <a:r>
              <a:rPr lang="en-US" sz="2400" b="1" dirty="0"/>
              <a:t>an </a:t>
            </a:r>
            <a:r>
              <a:rPr lang="en-US" sz="2400" b="1" dirty="0" err="1"/>
              <a:t>ascogonium</a:t>
            </a:r>
            <a:r>
              <a:rPr lang="en-US" sz="2400" b="1" dirty="0"/>
              <a:t> (plural: ascogonia). </a:t>
            </a:r>
          </a:p>
          <a:p>
            <a:pPr indent="357188" algn="just"/>
            <a:r>
              <a:rPr lang="en-US" sz="2400" dirty="0"/>
              <a:t>At fertilization, the </a:t>
            </a:r>
            <a:r>
              <a:rPr lang="en-US" sz="2400" dirty="0" err="1"/>
              <a:t>antheridium</a:t>
            </a:r>
            <a:r>
              <a:rPr lang="en-US" sz="2400" dirty="0"/>
              <a:t> and the </a:t>
            </a:r>
            <a:r>
              <a:rPr lang="en-US" sz="2400" dirty="0" err="1"/>
              <a:t>ascogonium</a:t>
            </a:r>
            <a:r>
              <a:rPr lang="en-US" sz="2400" dirty="0"/>
              <a:t> combine in </a:t>
            </a:r>
            <a:r>
              <a:rPr lang="en-US" sz="2400" b="1" dirty="0" err="1"/>
              <a:t>plasmogamy</a:t>
            </a:r>
            <a:r>
              <a:rPr lang="en-US" sz="2400" dirty="0"/>
              <a:t> without nuclear fusion. Special </a:t>
            </a:r>
            <a:r>
              <a:rPr lang="en-US" sz="2400" dirty="0" err="1"/>
              <a:t>ascogenous</a:t>
            </a:r>
            <a:r>
              <a:rPr lang="en-US" sz="2400" dirty="0"/>
              <a:t> </a:t>
            </a:r>
            <a:r>
              <a:rPr lang="en-US" sz="2400" dirty="0" err="1"/>
              <a:t>hyphae</a:t>
            </a:r>
            <a:r>
              <a:rPr lang="en-US" sz="2400" dirty="0"/>
              <a:t> arise, in which pairs of nuclei migrate: one from the “male” strain and one from the “female” strain. In each </a:t>
            </a:r>
            <a:r>
              <a:rPr lang="en-US" sz="2400" b="1" dirty="0" err="1"/>
              <a:t>ascus</a:t>
            </a:r>
            <a:r>
              <a:rPr lang="en-US" sz="2400" b="1" dirty="0"/>
              <a:t>,</a:t>
            </a:r>
            <a:r>
              <a:rPr lang="en-US" sz="2400" dirty="0"/>
              <a:t> two or more haploid </a:t>
            </a:r>
            <a:r>
              <a:rPr lang="en-US" sz="2400" b="1" dirty="0" err="1"/>
              <a:t>ascospores</a:t>
            </a:r>
            <a:r>
              <a:rPr lang="en-US" sz="2400" dirty="0"/>
              <a:t> fuse their nuclei in </a:t>
            </a:r>
            <a:r>
              <a:rPr lang="en-US" sz="2400" b="1" dirty="0" err="1"/>
              <a:t>karyogamy</a:t>
            </a:r>
            <a:r>
              <a:rPr lang="en-US" sz="2400" b="1" dirty="0"/>
              <a:t>.</a:t>
            </a:r>
            <a:r>
              <a:rPr lang="en-US" sz="2400" dirty="0"/>
              <a:t> </a:t>
            </a:r>
          </a:p>
          <a:p>
            <a:pPr indent="357188" algn="just"/>
            <a:r>
              <a:rPr lang="en-US" sz="2400" dirty="0"/>
              <a:t>During sexual reproduction, thousands of </a:t>
            </a:r>
            <a:r>
              <a:rPr lang="en-US" sz="2400" dirty="0" err="1"/>
              <a:t>asci</a:t>
            </a:r>
            <a:r>
              <a:rPr lang="en-US" sz="2400" dirty="0"/>
              <a:t> fill a fruiting body called the </a:t>
            </a:r>
            <a:r>
              <a:rPr lang="en-US" sz="2400" b="1" dirty="0" err="1"/>
              <a:t>ascocarp</a:t>
            </a:r>
            <a:r>
              <a:rPr lang="en-US" sz="2400" dirty="0"/>
              <a:t>. The diploid nucleus gives rise to haploid nuclei by meiosis. The </a:t>
            </a:r>
            <a:r>
              <a:rPr lang="en-US" sz="2400" dirty="0" err="1"/>
              <a:t>ascospores</a:t>
            </a:r>
            <a:r>
              <a:rPr lang="en-US" sz="2400" dirty="0"/>
              <a:t> are then released, germinate, and form </a:t>
            </a:r>
            <a:r>
              <a:rPr lang="en-US" sz="2400" dirty="0" err="1"/>
              <a:t>hyphae</a:t>
            </a:r>
            <a:r>
              <a:rPr lang="en-US" sz="2400" dirty="0"/>
              <a:t> that are disseminated in the environment and start new mycelia.</a:t>
            </a:r>
            <a:endParaRPr lang="ru-RU"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Documents\Karime\2018\Lectures\Anatomy and morphology of plant\Additional materials\Fungi\figure-24-02-04.png"/>
          <p:cNvPicPr>
            <a:picLocks noChangeAspect="1" noChangeArrowheads="1"/>
          </p:cNvPicPr>
          <p:nvPr/>
        </p:nvPicPr>
        <p:blipFill>
          <a:blip r:embed="rId2" cstate="print"/>
          <a:srcRect t="5650" b="1684"/>
          <a:stretch>
            <a:fillRect/>
          </a:stretch>
        </p:blipFill>
        <p:spPr bwMode="auto">
          <a:xfrm>
            <a:off x="1547664" y="332656"/>
            <a:ext cx="5887596" cy="5472000"/>
          </a:xfrm>
          <a:prstGeom prst="rect">
            <a:avLst/>
          </a:prstGeom>
          <a:noFill/>
        </p:spPr>
      </p:pic>
      <p:sp>
        <p:nvSpPr>
          <p:cNvPr id="4" name="Прямоугольник 3"/>
          <p:cNvSpPr/>
          <p:nvPr/>
        </p:nvSpPr>
        <p:spPr>
          <a:xfrm>
            <a:off x="251520" y="5805264"/>
            <a:ext cx="8604448" cy="923330"/>
          </a:xfrm>
          <a:prstGeom prst="rect">
            <a:avLst/>
          </a:prstGeom>
        </p:spPr>
        <p:txBody>
          <a:bodyPr wrap="square">
            <a:spAutoFit/>
          </a:bodyPr>
          <a:lstStyle/>
          <a:p>
            <a:pPr algn="just"/>
            <a:r>
              <a:rPr lang="en-US" dirty="0"/>
              <a:t>Fig. 3. </a:t>
            </a:r>
            <a:r>
              <a:rPr lang="en-US" dirty="0" err="1"/>
              <a:t>Ascomycete</a:t>
            </a:r>
            <a:r>
              <a:rPr lang="en-US" dirty="0"/>
              <a:t> Life Cycle. The lifecycle of an </a:t>
            </a:r>
            <a:r>
              <a:rPr lang="en-US" dirty="0" err="1"/>
              <a:t>ascomycete</a:t>
            </a:r>
            <a:r>
              <a:rPr lang="en-US" dirty="0"/>
              <a:t> is characterized by the production of </a:t>
            </a:r>
            <a:r>
              <a:rPr lang="en-US" dirty="0" err="1"/>
              <a:t>asci</a:t>
            </a:r>
            <a:r>
              <a:rPr lang="en-US" dirty="0"/>
              <a:t> during the sexual phase. The haploid phase is the predominant phase of the life cycle.  </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76672"/>
            <a:ext cx="8373616" cy="1296144"/>
          </a:xfrm>
        </p:spPr>
        <p:txBody>
          <a:bodyPr>
            <a:noAutofit/>
          </a:bodyPr>
          <a:lstStyle/>
          <a:p>
            <a:pPr marL="0" indent="357188" algn="just">
              <a:spcBef>
                <a:spcPts val="0"/>
              </a:spcBef>
              <a:buNone/>
            </a:pPr>
            <a:r>
              <a:rPr lang="en-US" b="1" dirty="0" err="1"/>
              <a:t>Basidiomycota</a:t>
            </a:r>
            <a:r>
              <a:rPr lang="en-US" b="1" dirty="0"/>
              <a:t>: The Club Fungi</a:t>
            </a:r>
          </a:p>
          <a:p>
            <a:pPr marL="0" indent="357188" algn="just">
              <a:spcBef>
                <a:spcPts val="0"/>
              </a:spcBef>
              <a:buNone/>
            </a:pPr>
            <a:r>
              <a:rPr lang="en-US" sz="2400" dirty="0" err="1"/>
              <a:t>Basidium</a:t>
            </a:r>
            <a:r>
              <a:rPr lang="en-US" sz="2400" dirty="0"/>
              <a:t> means 'little pedestal' which is what a mushroom looks like.</a:t>
            </a:r>
          </a:p>
          <a:p>
            <a:endParaRPr lang="ru-RU" sz="2000" dirty="0"/>
          </a:p>
        </p:txBody>
      </p:sp>
      <p:sp>
        <p:nvSpPr>
          <p:cNvPr id="4" name="Содержимое 2"/>
          <p:cNvSpPr txBox="1">
            <a:spLocks/>
          </p:cNvSpPr>
          <p:nvPr/>
        </p:nvSpPr>
        <p:spPr>
          <a:xfrm>
            <a:off x="395536" y="1844824"/>
            <a:ext cx="8496944" cy="4608512"/>
          </a:xfrm>
          <a:prstGeom prst="rect">
            <a:avLst/>
          </a:prstGeom>
        </p:spPr>
        <p:txBody>
          <a:bodyPr vert="horz" lIns="91440" tIns="45720" rIns="91440" bIns="45720" rtlCol="0">
            <a:noAutofit/>
          </a:bodyPr>
          <a:lstStyle/>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Key Points</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The majority of edible fungi belong to the Phylum </a:t>
            </a:r>
            <a:r>
              <a:rPr kumimoji="0" lang="en-US" sz="2200" b="0" i="0" u="none" strike="noStrike" kern="1200" cap="none" spc="0" normalizeH="0" baseline="0" noProof="0" dirty="0" err="1">
                <a:ln>
                  <a:noFill/>
                </a:ln>
                <a:solidFill>
                  <a:schemeClr val="tx1"/>
                </a:solidFill>
                <a:effectLst/>
                <a:uLnTx/>
                <a:uFillTx/>
                <a:latin typeface="+mn-lt"/>
                <a:ea typeface="+mn-ea"/>
                <a:cs typeface="+mn-cs"/>
              </a:rPr>
              <a:t>Basidiomycota</a:t>
            </a:r>
            <a:r>
              <a:rPr kumimoji="0" lang="en-US" sz="2200" b="0" i="0" u="none" strike="noStrike" kern="1200" cap="none" spc="0" normalizeH="0" baseline="0" noProof="0" dirty="0">
                <a:ln>
                  <a:noFill/>
                </a:ln>
                <a:solidFill>
                  <a:schemeClr val="tx1"/>
                </a:solidFill>
                <a:effectLst/>
                <a:uLnTx/>
                <a:uFillTx/>
                <a:latin typeface="+mn-lt"/>
                <a:ea typeface="+mn-ea"/>
                <a:cs typeface="+mn-cs"/>
              </a:rPr>
              <a:t>.</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The </a:t>
            </a:r>
            <a:r>
              <a:rPr kumimoji="0" lang="en-US" sz="2200" b="0" i="0" u="none" strike="noStrike" kern="1200" cap="none" spc="0" normalizeH="0" baseline="0" noProof="0" dirty="0" err="1">
                <a:ln>
                  <a:noFill/>
                </a:ln>
                <a:solidFill>
                  <a:schemeClr val="tx1"/>
                </a:solidFill>
                <a:effectLst/>
                <a:uLnTx/>
                <a:uFillTx/>
                <a:latin typeface="+mn-lt"/>
                <a:ea typeface="+mn-ea"/>
                <a:cs typeface="+mn-cs"/>
              </a:rPr>
              <a:t>basidiomycota</a:t>
            </a:r>
            <a:r>
              <a:rPr kumimoji="0" lang="en-US" sz="2200" b="0" i="0" u="none" strike="noStrike" kern="1200" cap="none" spc="0" normalizeH="0" baseline="0" noProof="0" dirty="0">
                <a:ln>
                  <a:noFill/>
                </a:ln>
                <a:solidFill>
                  <a:schemeClr val="tx1"/>
                </a:solidFill>
                <a:effectLst/>
                <a:uLnTx/>
                <a:uFillTx/>
                <a:latin typeface="+mn-lt"/>
                <a:ea typeface="+mn-ea"/>
                <a:cs typeface="+mn-cs"/>
              </a:rPr>
              <a:t> includes shelf fungus, toadstools, and smuts and rusts.</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Unlike most fungi, </a:t>
            </a:r>
            <a:r>
              <a:rPr kumimoji="0" lang="en-US" sz="2200" b="0" i="0" u="none" strike="noStrike" kern="1200" cap="none" spc="0" normalizeH="0" baseline="0" noProof="0" dirty="0" err="1">
                <a:ln>
                  <a:noFill/>
                </a:ln>
                <a:solidFill>
                  <a:schemeClr val="tx1"/>
                </a:solidFill>
                <a:effectLst/>
                <a:uLnTx/>
                <a:uFillTx/>
                <a:latin typeface="+mn-lt"/>
                <a:ea typeface="+mn-ea"/>
                <a:cs typeface="+mn-cs"/>
              </a:rPr>
              <a:t>basidiomycota</a:t>
            </a:r>
            <a:r>
              <a:rPr kumimoji="0" lang="en-US" sz="2200" b="0" i="0" u="none" strike="noStrike" kern="1200" cap="none" spc="0" normalizeH="0" baseline="0" noProof="0" dirty="0">
                <a:ln>
                  <a:noFill/>
                </a:ln>
                <a:solidFill>
                  <a:schemeClr val="tx1"/>
                </a:solidFill>
                <a:effectLst/>
                <a:uLnTx/>
                <a:uFillTx/>
                <a:latin typeface="+mn-lt"/>
                <a:ea typeface="+mn-ea"/>
                <a:cs typeface="+mn-cs"/>
              </a:rPr>
              <a:t> reproduce sexually as opposed to asexually.</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Two different mating strains are required for the fusion of genetic material in the </a:t>
            </a:r>
            <a:r>
              <a:rPr kumimoji="0" lang="en-US" sz="2200" b="0" i="0" u="none" strike="noStrike" kern="1200" cap="none" spc="0" normalizeH="0" baseline="0" noProof="0" dirty="0" err="1">
                <a:ln>
                  <a:noFill/>
                </a:ln>
                <a:solidFill>
                  <a:schemeClr val="tx1"/>
                </a:solidFill>
                <a:effectLst/>
                <a:uLnTx/>
                <a:uFillTx/>
                <a:latin typeface="+mn-lt"/>
                <a:ea typeface="+mn-ea"/>
                <a:cs typeface="+mn-cs"/>
              </a:rPr>
              <a:t>basidium</a:t>
            </a:r>
            <a:r>
              <a:rPr kumimoji="0" lang="en-US" sz="2200" b="0" i="0" u="none" strike="noStrike" kern="1200" cap="none" spc="0" normalizeH="0" baseline="0" noProof="0" dirty="0">
                <a:ln>
                  <a:noFill/>
                </a:ln>
                <a:solidFill>
                  <a:schemeClr val="tx1"/>
                </a:solidFill>
                <a:effectLst/>
                <a:uLnTx/>
                <a:uFillTx/>
                <a:latin typeface="+mn-lt"/>
                <a:ea typeface="+mn-ea"/>
                <a:cs typeface="+mn-cs"/>
              </a:rPr>
              <a:t> which is followed by meiosis producing haploid </a:t>
            </a:r>
            <a:r>
              <a:rPr kumimoji="0" lang="en-US" sz="2200" b="0" i="0" u="none" strike="noStrike" kern="1200" cap="none" spc="0" normalizeH="0" baseline="0" noProof="0" dirty="0" err="1">
                <a:ln>
                  <a:noFill/>
                </a:ln>
                <a:solidFill>
                  <a:schemeClr val="tx1"/>
                </a:solidFill>
                <a:effectLst/>
                <a:uLnTx/>
                <a:uFillTx/>
                <a:latin typeface="+mn-lt"/>
                <a:ea typeface="+mn-ea"/>
                <a:cs typeface="+mn-cs"/>
              </a:rPr>
              <a:t>basidiospores</a:t>
            </a:r>
            <a:r>
              <a:rPr kumimoji="0" lang="en-US" sz="2200" b="0" i="0" u="none" strike="noStrike" kern="1200" cap="none" spc="0" normalizeH="0" baseline="0" noProof="0" dirty="0">
                <a:ln>
                  <a:noFill/>
                </a:ln>
                <a:solidFill>
                  <a:schemeClr val="tx1"/>
                </a:solidFill>
                <a:effectLst/>
                <a:uLnTx/>
                <a:uFillTx/>
                <a:latin typeface="+mn-lt"/>
                <a:ea typeface="+mn-ea"/>
                <a:cs typeface="+mn-cs"/>
              </a:rPr>
              <a:t>.</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Mycelia of different mating strains combine to produce a secondary mycelium that contains haploid </a:t>
            </a:r>
            <a:r>
              <a:rPr kumimoji="0" lang="en-US" sz="2200" b="0" i="0" u="none" strike="noStrike" kern="1200" cap="none" spc="0" normalizeH="0" baseline="0" noProof="0" dirty="0" err="1">
                <a:ln>
                  <a:noFill/>
                </a:ln>
                <a:solidFill>
                  <a:schemeClr val="tx1"/>
                </a:solidFill>
                <a:effectLst/>
                <a:uLnTx/>
                <a:uFillTx/>
                <a:latin typeface="+mn-lt"/>
                <a:ea typeface="+mn-ea"/>
                <a:cs typeface="+mn-cs"/>
              </a:rPr>
              <a:t>basidiospores</a:t>
            </a:r>
            <a:r>
              <a:rPr kumimoji="0" lang="en-US" sz="2200" b="0" i="0" u="none" strike="noStrike" kern="1200" cap="none" spc="0" normalizeH="0" baseline="0" noProof="0" dirty="0">
                <a:ln>
                  <a:noFill/>
                </a:ln>
                <a:solidFill>
                  <a:schemeClr val="tx1"/>
                </a:solidFill>
                <a:effectLst/>
                <a:uLnTx/>
                <a:uFillTx/>
                <a:latin typeface="+mn-lt"/>
                <a:ea typeface="+mn-ea"/>
                <a:cs typeface="+mn-cs"/>
              </a:rPr>
              <a:t> in what is called the </a:t>
            </a:r>
            <a:r>
              <a:rPr kumimoji="0" lang="en-US" sz="2200" b="0" i="0" u="none" strike="noStrike" kern="1200" cap="none" spc="0" normalizeH="0" baseline="0" noProof="0" dirty="0" err="1">
                <a:ln>
                  <a:noFill/>
                </a:ln>
                <a:solidFill>
                  <a:schemeClr val="tx1"/>
                </a:solidFill>
                <a:effectLst/>
                <a:uLnTx/>
                <a:uFillTx/>
                <a:latin typeface="+mn-lt"/>
                <a:ea typeface="+mn-ea"/>
                <a:cs typeface="+mn-cs"/>
              </a:rPr>
              <a:t>dikaryotic</a:t>
            </a:r>
            <a:r>
              <a:rPr kumimoji="0" lang="en-US" sz="2200" b="0" i="0" u="none" strike="noStrike" kern="1200" cap="none" spc="0" normalizeH="0" baseline="0" noProof="0" dirty="0">
                <a:ln>
                  <a:noFill/>
                </a:ln>
                <a:solidFill>
                  <a:schemeClr val="tx1"/>
                </a:solidFill>
                <a:effectLst/>
                <a:uLnTx/>
                <a:uFillTx/>
                <a:latin typeface="+mn-lt"/>
                <a:ea typeface="+mn-ea"/>
                <a:cs typeface="+mn-cs"/>
              </a:rPr>
              <a:t> stage, where the fungi remains until a </a:t>
            </a:r>
            <a:r>
              <a:rPr kumimoji="0" lang="en-US" sz="2200" b="0" i="0" u="none" strike="noStrike" kern="1200" cap="none" spc="0" normalizeH="0" baseline="0" noProof="0" dirty="0" err="1">
                <a:ln>
                  <a:noFill/>
                </a:ln>
                <a:solidFill>
                  <a:schemeClr val="tx1"/>
                </a:solidFill>
                <a:effectLst/>
                <a:uLnTx/>
                <a:uFillTx/>
                <a:latin typeface="+mn-lt"/>
                <a:ea typeface="+mn-ea"/>
                <a:cs typeface="+mn-cs"/>
              </a:rPr>
              <a:t>basidiocarp</a:t>
            </a:r>
            <a:r>
              <a:rPr kumimoji="0" lang="en-US" sz="2200" b="0" i="0" u="none" strike="noStrike" kern="1200" cap="none" spc="0" normalizeH="0" baseline="0" noProof="0" dirty="0">
                <a:ln>
                  <a:noFill/>
                </a:ln>
                <a:solidFill>
                  <a:schemeClr val="tx1"/>
                </a:solidFill>
                <a:effectLst/>
                <a:uLnTx/>
                <a:uFillTx/>
                <a:latin typeface="+mn-lt"/>
                <a:ea typeface="+mn-ea"/>
                <a:cs typeface="+mn-cs"/>
              </a:rPr>
              <a:t> (mushroom) is generated with the developing </a:t>
            </a:r>
            <a:r>
              <a:rPr kumimoji="0" lang="en-US" sz="2200" b="0" i="0" u="none" strike="noStrike" kern="1200" cap="none" spc="0" normalizeH="0" baseline="0" noProof="0" dirty="0" err="1">
                <a:ln>
                  <a:noFill/>
                </a:ln>
                <a:solidFill>
                  <a:schemeClr val="tx1"/>
                </a:solidFill>
                <a:effectLst/>
                <a:uLnTx/>
                <a:uFillTx/>
                <a:latin typeface="+mn-lt"/>
                <a:ea typeface="+mn-ea"/>
                <a:cs typeface="+mn-cs"/>
              </a:rPr>
              <a:t>basidia</a:t>
            </a:r>
            <a:r>
              <a:rPr kumimoji="0" lang="en-US" sz="2200" b="0" i="0" u="none" strike="noStrike" kern="1200" cap="none" spc="0" normalizeH="0" baseline="0" noProof="0" dirty="0">
                <a:ln>
                  <a:noFill/>
                </a:ln>
                <a:solidFill>
                  <a:schemeClr val="tx1"/>
                </a:solidFill>
                <a:effectLst/>
                <a:uLnTx/>
                <a:uFillTx/>
                <a:latin typeface="+mn-lt"/>
                <a:ea typeface="+mn-ea"/>
                <a:cs typeface="+mn-cs"/>
              </a:rPr>
              <a:t> on the gills under its cap.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3"/>
          <p:cNvSpPr txBox="1">
            <a:spLocks/>
          </p:cNvSpPr>
          <p:nvPr/>
        </p:nvSpPr>
        <p:spPr>
          <a:xfrm>
            <a:off x="467544" y="836712"/>
            <a:ext cx="7941568" cy="4392488"/>
          </a:xfrm>
          <a:prstGeom prst="rect">
            <a:avLst/>
          </a:prstGeom>
        </p:spPr>
        <p:txBody>
          <a:bodyPr vert="horz" lIns="91440" tIns="45720" rIns="91440" bIns="45720" rtlCol="0">
            <a:noAutofit/>
          </a:bodyPr>
          <a:lstStyle/>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Key Terms</a:t>
            </a:r>
          </a:p>
          <a:p>
            <a:pPr marL="0" marR="0" lvl="0" indent="357188" algn="just" defTabSz="914400" rtl="0" eaLnBrk="1" fontAlgn="auto" latinLnBrk="0" hangingPunct="1">
              <a:spcBef>
                <a:spcPts val="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chemeClr val="tx1"/>
              </a:solidFill>
              <a:effectLst/>
              <a:uLnTx/>
              <a:uFillTx/>
              <a:latin typeface="+mn-lt"/>
              <a:ea typeface="+mn-ea"/>
              <a:cs typeface="+mn-cs"/>
            </a:endParaRP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dirty="0" err="1">
                <a:ln>
                  <a:noFill/>
                </a:ln>
                <a:solidFill>
                  <a:schemeClr val="tx1"/>
                </a:solidFill>
                <a:effectLst/>
                <a:uLnTx/>
                <a:uFillTx/>
                <a:latin typeface="+mn-lt"/>
                <a:ea typeface="+mn-ea"/>
                <a:cs typeface="+mn-cs"/>
              </a:rPr>
              <a:t>Basidiocarp</a:t>
            </a:r>
            <a:r>
              <a:rPr kumimoji="0" lang="en-US" sz="2400" b="0" i="0" u="none" strike="noStrike" kern="1200" cap="none" spc="0" normalizeH="0" baseline="0" noProof="0" dirty="0">
                <a:ln>
                  <a:noFill/>
                </a:ln>
                <a:solidFill>
                  <a:schemeClr val="tx1"/>
                </a:solidFill>
                <a:effectLst/>
                <a:uLnTx/>
                <a:uFillTx/>
                <a:latin typeface="+mn-lt"/>
                <a:ea typeface="+mn-ea"/>
                <a:cs typeface="+mn-cs"/>
              </a:rPr>
              <a:t>: a fruiting body that protrudes from the ground, known as a mushroom, which has a developing </a:t>
            </a:r>
            <a:r>
              <a:rPr kumimoji="0" lang="en-US" sz="2400" b="0" i="0" u="none" strike="noStrike" kern="1200" cap="none" spc="0" normalizeH="0" baseline="0" noProof="0" dirty="0" err="1">
                <a:ln>
                  <a:noFill/>
                </a:ln>
                <a:solidFill>
                  <a:schemeClr val="tx1"/>
                </a:solidFill>
                <a:effectLst/>
                <a:uLnTx/>
                <a:uFillTx/>
                <a:latin typeface="+mn-lt"/>
                <a:ea typeface="+mn-ea"/>
                <a:cs typeface="+mn-cs"/>
              </a:rPr>
              <a:t>basidia</a:t>
            </a:r>
            <a:r>
              <a:rPr kumimoji="0" lang="en-US" sz="2400" b="0" i="0" u="none" strike="noStrike" kern="1200" cap="none" spc="0" normalizeH="0" baseline="0" noProof="0" dirty="0">
                <a:ln>
                  <a:noFill/>
                </a:ln>
                <a:solidFill>
                  <a:schemeClr val="tx1"/>
                </a:solidFill>
                <a:effectLst/>
                <a:uLnTx/>
                <a:uFillTx/>
                <a:latin typeface="+mn-lt"/>
                <a:ea typeface="+mn-ea"/>
                <a:cs typeface="+mn-cs"/>
              </a:rPr>
              <a:t> on the gills under its cap</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dirty="0" err="1">
                <a:ln>
                  <a:noFill/>
                </a:ln>
                <a:solidFill>
                  <a:schemeClr val="tx1"/>
                </a:solidFill>
                <a:effectLst/>
                <a:uLnTx/>
                <a:uFillTx/>
                <a:latin typeface="+mn-lt"/>
                <a:ea typeface="+mn-ea"/>
                <a:cs typeface="+mn-cs"/>
              </a:rPr>
              <a:t>Basidiomycete</a:t>
            </a:r>
            <a:r>
              <a:rPr kumimoji="0" lang="en-US" sz="2400" b="0" i="0" u="none" strike="noStrike" kern="1200" cap="none" spc="0" normalizeH="0" baseline="0" noProof="0" dirty="0">
                <a:ln>
                  <a:noFill/>
                </a:ln>
                <a:solidFill>
                  <a:schemeClr val="tx1"/>
                </a:solidFill>
                <a:effectLst/>
                <a:uLnTx/>
                <a:uFillTx/>
                <a:latin typeface="+mn-lt"/>
                <a:ea typeface="+mn-ea"/>
                <a:cs typeface="+mn-cs"/>
              </a:rPr>
              <a:t>: a fungus of the phylum </a:t>
            </a:r>
            <a:r>
              <a:rPr kumimoji="0" lang="en-US" sz="2400" b="0" i="0" u="none" strike="noStrike" kern="1200" cap="none" spc="0" normalizeH="0" baseline="0" noProof="0" dirty="0" err="1">
                <a:ln>
                  <a:noFill/>
                </a:ln>
                <a:solidFill>
                  <a:schemeClr val="tx1"/>
                </a:solidFill>
                <a:effectLst/>
                <a:uLnTx/>
                <a:uFillTx/>
                <a:latin typeface="+mn-lt"/>
                <a:ea typeface="+mn-ea"/>
                <a:cs typeface="+mn-cs"/>
              </a:rPr>
              <a:t>Basidiomycota</a:t>
            </a:r>
            <a:r>
              <a:rPr kumimoji="0" lang="en-US" sz="2400" b="0" i="0" u="none" strike="noStrike" kern="1200" cap="none" spc="0" normalizeH="0" baseline="0" noProof="0" dirty="0">
                <a:ln>
                  <a:noFill/>
                </a:ln>
                <a:solidFill>
                  <a:schemeClr val="tx1"/>
                </a:solidFill>
                <a:effectLst/>
                <a:uLnTx/>
                <a:uFillTx/>
                <a:latin typeface="+mn-lt"/>
                <a:ea typeface="+mn-ea"/>
                <a:cs typeface="+mn-cs"/>
              </a:rPr>
              <a:t>, which produces sexual spores on a </a:t>
            </a:r>
            <a:r>
              <a:rPr kumimoji="0" lang="en-US" sz="2400" b="0" i="0" u="none" strike="noStrike" kern="1200" cap="none" spc="0" normalizeH="0" baseline="0" noProof="0" dirty="0" err="1">
                <a:ln>
                  <a:noFill/>
                </a:ln>
                <a:solidFill>
                  <a:schemeClr val="tx1"/>
                </a:solidFill>
                <a:effectLst/>
                <a:uLnTx/>
                <a:uFillTx/>
                <a:latin typeface="+mn-lt"/>
                <a:ea typeface="+mn-ea"/>
                <a:cs typeface="+mn-cs"/>
              </a:rPr>
              <a:t>basidium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dirty="0" err="1">
                <a:ln>
                  <a:noFill/>
                </a:ln>
                <a:solidFill>
                  <a:schemeClr val="tx1"/>
                </a:solidFill>
                <a:effectLst/>
                <a:uLnTx/>
                <a:uFillTx/>
                <a:latin typeface="+mn-lt"/>
                <a:ea typeface="+mn-ea"/>
                <a:cs typeface="+mn-cs"/>
              </a:rPr>
              <a:t>Basidiomycota</a:t>
            </a:r>
            <a:r>
              <a:rPr kumimoji="0" lang="en-US" sz="2400" b="0" i="0" u="none" strike="noStrike" kern="1200" cap="none" spc="0" normalizeH="0" baseline="0" noProof="0" dirty="0">
                <a:ln>
                  <a:noFill/>
                </a:ln>
                <a:solidFill>
                  <a:schemeClr val="tx1"/>
                </a:solidFill>
                <a:effectLst/>
                <a:uLnTx/>
                <a:uFillTx/>
                <a:latin typeface="+mn-lt"/>
                <a:ea typeface="+mn-ea"/>
                <a:cs typeface="+mn-cs"/>
              </a:rPr>
              <a:t>: a taxonomic division within the kingdom Fungi: 30,000 species of fungi that produce spores from a </a:t>
            </a:r>
            <a:r>
              <a:rPr kumimoji="0" lang="en-US" sz="2400" b="0" i="0" u="none" strike="noStrike" kern="1200" cap="none" spc="0" normalizeH="0" baseline="0" noProof="0" dirty="0" err="1">
                <a:ln>
                  <a:noFill/>
                </a:ln>
                <a:solidFill>
                  <a:schemeClr val="tx1"/>
                </a:solidFill>
                <a:effectLst/>
                <a:uLnTx/>
                <a:uFillTx/>
                <a:latin typeface="+mn-lt"/>
                <a:ea typeface="+mn-ea"/>
                <a:cs typeface="+mn-cs"/>
              </a:rPr>
              <a:t>basidium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dirty="0" err="1">
                <a:ln>
                  <a:noFill/>
                </a:ln>
                <a:solidFill>
                  <a:schemeClr val="tx1"/>
                </a:solidFill>
                <a:effectLst/>
                <a:uLnTx/>
                <a:uFillTx/>
                <a:latin typeface="+mn-lt"/>
                <a:ea typeface="+mn-ea"/>
                <a:cs typeface="+mn-cs"/>
              </a:rPr>
              <a:t>Basidium</a:t>
            </a:r>
            <a:r>
              <a:rPr kumimoji="0" lang="en-US" sz="2400" b="0" i="0" u="none" strike="noStrike" kern="1200" cap="none" spc="0" normalizeH="0" baseline="0" noProof="0" dirty="0">
                <a:ln>
                  <a:noFill/>
                </a:ln>
                <a:solidFill>
                  <a:schemeClr val="tx1"/>
                </a:solidFill>
                <a:effectLst/>
                <a:uLnTx/>
                <a:uFillTx/>
                <a:latin typeface="+mn-lt"/>
                <a:ea typeface="+mn-ea"/>
                <a:cs typeface="+mn-cs"/>
              </a:rPr>
              <a:t>: a small structure, shaped like a club, found in the </a:t>
            </a:r>
            <a:r>
              <a:rPr kumimoji="0" lang="en-US" sz="2400" b="0" i="0" u="none" strike="noStrike" kern="1200" cap="none" spc="0" normalizeH="0" baseline="0" noProof="0" dirty="0" err="1">
                <a:ln>
                  <a:noFill/>
                </a:ln>
                <a:solidFill>
                  <a:schemeClr val="tx1"/>
                </a:solidFill>
                <a:effectLst/>
                <a:uLnTx/>
                <a:uFillTx/>
                <a:latin typeface="+mn-lt"/>
                <a:ea typeface="+mn-ea"/>
                <a:cs typeface="+mn-cs"/>
              </a:rPr>
              <a:t>Basidiomycota</a:t>
            </a:r>
            <a:r>
              <a:rPr kumimoji="0" lang="en-US" sz="2400" b="0" i="0" u="none" strike="noStrike" kern="1200" cap="none" spc="0" normalizeH="0" baseline="0" noProof="0" dirty="0">
                <a:ln>
                  <a:noFill/>
                </a:ln>
                <a:solidFill>
                  <a:schemeClr val="tx1"/>
                </a:solidFill>
                <a:effectLst/>
                <a:uLnTx/>
                <a:uFillTx/>
                <a:latin typeface="+mn-lt"/>
                <a:ea typeface="+mn-ea"/>
                <a:cs typeface="+mn-cs"/>
              </a:rPr>
              <a:t> phylum of fungi, that bears four spores at the tips of small projections</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dirty="0" err="1">
                <a:ln>
                  <a:noFill/>
                </a:ln>
                <a:solidFill>
                  <a:schemeClr val="tx1"/>
                </a:solidFill>
                <a:effectLst/>
                <a:uLnTx/>
                <a:uFillTx/>
                <a:latin typeface="+mn-lt"/>
                <a:ea typeface="+mn-ea"/>
                <a:cs typeface="+mn-cs"/>
              </a:rPr>
              <a:t>Basidiospore</a:t>
            </a:r>
            <a:r>
              <a:rPr kumimoji="0" lang="en-US" sz="2400" b="0" i="0" u="none" strike="noStrike" kern="1200" cap="none" spc="0" normalizeH="0" baseline="0" noProof="0" dirty="0">
                <a:ln>
                  <a:noFill/>
                </a:ln>
                <a:solidFill>
                  <a:schemeClr val="tx1"/>
                </a:solidFill>
                <a:effectLst/>
                <a:uLnTx/>
                <a:uFillTx/>
                <a:latin typeface="+mn-lt"/>
                <a:ea typeface="+mn-ea"/>
                <a:cs typeface="+mn-cs"/>
              </a:rPr>
              <a:t>: a sexually-reproductive spore produced by fungi of the phylum </a:t>
            </a:r>
            <a:r>
              <a:rPr kumimoji="0" lang="en-US" sz="2400" b="0" i="0" u="none" strike="noStrike" kern="1200" cap="none" spc="0" normalizeH="0" baseline="0" noProof="0" dirty="0" err="1">
                <a:ln>
                  <a:noFill/>
                </a:ln>
                <a:solidFill>
                  <a:schemeClr val="tx1"/>
                </a:solidFill>
                <a:effectLst/>
                <a:uLnTx/>
                <a:uFillTx/>
                <a:latin typeface="+mn-lt"/>
                <a:ea typeface="+mn-ea"/>
                <a:cs typeface="+mn-cs"/>
              </a:rPr>
              <a:t>Basidiomycota</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92696"/>
            <a:ext cx="8229600" cy="5976663"/>
          </a:xfrm>
        </p:spPr>
        <p:txBody>
          <a:bodyPr>
            <a:normAutofit fontScale="70000" lnSpcReduction="20000"/>
          </a:bodyPr>
          <a:lstStyle/>
          <a:p>
            <a:pPr marL="0" indent="357188" algn="just">
              <a:lnSpc>
                <a:spcPct val="120000"/>
              </a:lnSpc>
              <a:spcBef>
                <a:spcPts val="0"/>
              </a:spcBef>
              <a:buNone/>
            </a:pPr>
            <a:r>
              <a:rPr lang="en-US" sz="3100" dirty="0"/>
              <a:t>The fungi in the </a:t>
            </a:r>
            <a:r>
              <a:rPr lang="en-US" sz="3100" b="1" dirty="0"/>
              <a:t>Phylum </a:t>
            </a:r>
            <a:r>
              <a:rPr lang="en-US" sz="3100" b="1" dirty="0" err="1"/>
              <a:t>Basidiomycota</a:t>
            </a:r>
            <a:r>
              <a:rPr lang="en-US" sz="3100" b="1" dirty="0"/>
              <a:t> </a:t>
            </a:r>
            <a:r>
              <a:rPr lang="en-US" sz="3100" dirty="0"/>
              <a:t>are easily recognizable under a light microscope by their club-shaped </a:t>
            </a:r>
            <a:r>
              <a:rPr lang="en-US" sz="3100" b="1" dirty="0"/>
              <a:t>fruiting bodies </a:t>
            </a:r>
            <a:r>
              <a:rPr lang="en-US" sz="3100" dirty="0"/>
              <a:t>called </a:t>
            </a:r>
            <a:r>
              <a:rPr lang="en-US" sz="3100" b="1" dirty="0" err="1"/>
              <a:t>basidia</a:t>
            </a:r>
            <a:r>
              <a:rPr lang="en-US" sz="3100" dirty="0"/>
              <a:t> (singular, </a:t>
            </a:r>
            <a:r>
              <a:rPr lang="en-US" sz="3100" dirty="0" err="1"/>
              <a:t>basidium</a:t>
            </a:r>
            <a:r>
              <a:rPr lang="en-US" sz="3100" dirty="0"/>
              <a:t>), which are the swollen terminal cell of a </a:t>
            </a:r>
            <a:r>
              <a:rPr lang="en-US" sz="3100" dirty="0" err="1"/>
              <a:t>hypha</a:t>
            </a:r>
            <a:r>
              <a:rPr lang="en-US" sz="3100" dirty="0"/>
              <a:t>. The </a:t>
            </a:r>
            <a:r>
              <a:rPr lang="en-US" sz="3100" dirty="0" err="1"/>
              <a:t>basidia</a:t>
            </a:r>
            <a:r>
              <a:rPr lang="en-US" sz="3100" dirty="0"/>
              <a:t>, which are the reproductive organs of these fungi, are often contained within the familiar mushroom, commonly seen in fields after rain, on the supermarket shelves, and growing on your lawn. </a:t>
            </a:r>
          </a:p>
          <a:p>
            <a:pPr marL="0" indent="357188" algn="just">
              <a:lnSpc>
                <a:spcPct val="120000"/>
              </a:lnSpc>
              <a:spcBef>
                <a:spcPts val="0"/>
              </a:spcBef>
              <a:buNone/>
            </a:pPr>
            <a:r>
              <a:rPr lang="en-US" sz="3100" dirty="0"/>
              <a:t>These mushroom-producing </a:t>
            </a:r>
            <a:r>
              <a:rPr lang="en-US" sz="3100" dirty="0" err="1"/>
              <a:t>basidiomyces</a:t>
            </a:r>
            <a:r>
              <a:rPr lang="en-US" sz="3100" dirty="0"/>
              <a:t> are sometimes referred to as </a:t>
            </a:r>
            <a:r>
              <a:rPr lang="en-US" sz="3100" b="1" dirty="0"/>
              <a:t>“gill fungi” </a:t>
            </a:r>
            <a:r>
              <a:rPr lang="en-US" sz="3100" dirty="0"/>
              <a:t>because of the presence of gill-like structures on the underside of the cap. The “gills” are actually compacted </a:t>
            </a:r>
            <a:r>
              <a:rPr lang="en-US" sz="3100" dirty="0" err="1"/>
              <a:t>hyphae</a:t>
            </a:r>
            <a:r>
              <a:rPr lang="en-US" sz="3100" dirty="0"/>
              <a:t> on which the </a:t>
            </a:r>
            <a:r>
              <a:rPr lang="en-US" sz="3100" dirty="0" err="1"/>
              <a:t>basidia</a:t>
            </a:r>
            <a:r>
              <a:rPr lang="en-US" sz="3100" dirty="0"/>
              <a:t> are borne. This group also includes shelf fungus, which cling to the bark of trees like small shelves. In addition, the </a:t>
            </a:r>
            <a:r>
              <a:rPr lang="en-US" sz="3100" dirty="0" err="1"/>
              <a:t>basidiomycota</a:t>
            </a:r>
            <a:r>
              <a:rPr lang="en-US" sz="3100" dirty="0"/>
              <a:t> includes smuts and rusts, which are important plant pathogens, and toadstools. Most edible fungi belong to the Phylum </a:t>
            </a:r>
            <a:r>
              <a:rPr lang="en-US" sz="3100" dirty="0" err="1"/>
              <a:t>Basidiomycota</a:t>
            </a:r>
            <a:r>
              <a:rPr lang="en-US" sz="3100" dirty="0"/>
              <a:t>; however, some </a:t>
            </a:r>
            <a:r>
              <a:rPr lang="en-US" sz="3100" dirty="0" err="1"/>
              <a:t>basidiomycetes</a:t>
            </a:r>
            <a:r>
              <a:rPr lang="en-US" sz="3100" dirty="0"/>
              <a:t> produce deadly toxins. For example, </a:t>
            </a:r>
            <a:r>
              <a:rPr lang="en-US" sz="3100" i="1" dirty="0"/>
              <a:t>Cryptococcus </a:t>
            </a:r>
            <a:r>
              <a:rPr lang="en-US" sz="3100" i="1" dirty="0" err="1"/>
              <a:t>neoformans</a:t>
            </a:r>
            <a:r>
              <a:rPr lang="en-US" sz="3100" dirty="0"/>
              <a:t> causes severe respiratory illness.</a:t>
            </a:r>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29600" cy="5976664"/>
          </a:xfrm>
        </p:spPr>
        <p:txBody>
          <a:bodyPr>
            <a:noAutofit/>
          </a:bodyPr>
          <a:lstStyle/>
          <a:p>
            <a:pPr marL="0" indent="357188" algn="just">
              <a:spcBef>
                <a:spcPts val="0"/>
              </a:spcBef>
              <a:buNone/>
            </a:pPr>
            <a:r>
              <a:rPr lang="en-US" sz="2200" b="1" dirty="0"/>
              <a:t>Reproduction</a:t>
            </a:r>
          </a:p>
          <a:p>
            <a:pPr marL="0" indent="357188" algn="just">
              <a:spcBef>
                <a:spcPts val="0"/>
              </a:spcBef>
              <a:buNone/>
            </a:pPr>
            <a:r>
              <a:rPr lang="en-US" sz="2200" dirty="0"/>
              <a:t>Asexual reproduction in club fungi is rare.</a:t>
            </a:r>
          </a:p>
          <a:p>
            <a:pPr marL="0" indent="357188" algn="just">
              <a:spcBef>
                <a:spcPts val="0"/>
              </a:spcBef>
              <a:buNone/>
            </a:pPr>
            <a:r>
              <a:rPr lang="en-US" sz="2200" dirty="0"/>
              <a:t>The </a:t>
            </a:r>
            <a:r>
              <a:rPr lang="en-US" sz="2200" b="1" dirty="0"/>
              <a:t>lifecycle </a:t>
            </a:r>
            <a:r>
              <a:rPr lang="en-US" sz="2200" dirty="0"/>
              <a:t>of </a:t>
            </a:r>
            <a:r>
              <a:rPr lang="en-US" sz="2200" dirty="0" err="1"/>
              <a:t>basidiomycetes</a:t>
            </a:r>
            <a:r>
              <a:rPr lang="en-US" sz="2200" dirty="0"/>
              <a:t> includes alternation of generations. Spores are generally produced through sexual reproduction, rather than asexual reproduction. The club-shaped </a:t>
            </a:r>
            <a:r>
              <a:rPr lang="en-US" sz="2200" dirty="0" err="1"/>
              <a:t>basidium</a:t>
            </a:r>
            <a:r>
              <a:rPr lang="en-US" sz="2200" dirty="0"/>
              <a:t> carries spores called </a:t>
            </a:r>
            <a:r>
              <a:rPr lang="en-US" sz="2200" b="1" dirty="0" err="1"/>
              <a:t>basidiospores</a:t>
            </a:r>
            <a:r>
              <a:rPr lang="en-US" sz="2200" dirty="0"/>
              <a:t>. In the </a:t>
            </a:r>
            <a:r>
              <a:rPr lang="en-US" sz="2200" dirty="0" err="1"/>
              <a:t>basidium</a:t>
            </a:r>
            <a:r>
              <a:rPr lang="en-US" sz="2200" dirty="0"/>
              <a:t>, nuclei of two different mating strains fuse (</a:t>
            </a:r>
            <a:r>
              <a:rPr lang="en-US" sz="2200" b="1" dirty="0" err="1"/>
              <a:t>karyogamy</a:t>
            </a:r>
            <a:r>
              <a:rPr lang="en-US" sz="2200" b="1" dirty="0"/>
              <a:t>)</a:t>
            </a:r>
            <a:r>
              <a:rPr lang="en-US" sz="2200" dirty="0"/>
              <a:t>, giving rise to a diploid zygote that then undergoes meiosis. The haploid nuclei migrate into </a:t>
            </a:r>
            <a:r>
              <a:rPr lang="en-US" sz="2200" dirty="0" err="1"/>
              <a:t>basidiospores</a:t>
            </a:r>
            <a:r>
              <a:rPr lang="en-US" sz="2200" dirty="0"/>
              <a:t>, which germinate and generate </a:t>
            </a:r>
            <a:r>
              <a:rPr lang="en-US" sz="2200" dirty="0" err="1"/>
              <a:t>monokaryotic</a:t>
            </a:r>
            <a:r>
              <a:rPr lang="en-US" sz="2200" dirty="0"/>
              <a:t> </a:t>
            </a:r>
            <a:r>
              <a:rPr lang="en-US" sz="2200" dirty="0" err="1"/>
              <a:t>hyphae</a:t>
            </a:r>
            <a:r>
              <a:rPr lang="en-US" sz="2200" dirty="0"/>
              <a:t>. The mycelium that results is called a primary mycelium. </a:t>
            </a:r>
          </a:p>
          <a:p>
            <a:pPr marL="0" indent="357188" algn="just">
              <a:spcBef>
                <a:spcPts val="0"/>
              </a:spcBef>
              <a:buNone/>
            </a:pPr>
            <a:r>
              <a:rPr lang="en-US" sz="2200" dirty="0"/>
              <a:t>Mycelia of different mating strains can combine and produce a secondary mycelium that contains haploid nuclei of two different mating strains. This is the </a:t>
            </a:r>
            <a:r>
              <a:rPr lang="en-US" sz="2200" dirty="0" err="1"/>
              <a:t>dikaryotic</a:t>
            </a:r>
            <a:r>
              <a:rPr lang="en-US" sz="2200" dirty="0"/>
              <a:t> stage of the </a:t>
            </a:r>
            <a:r>
              <a:rPr lang="en-US" sz="2200" dirty="0" err="1"/>
              <a:t>basidiomyces</a:t>
            </a:r>
            <a:r>
              <a:rPr lang="en-US" sz="2200" dirty="0"/>
              <a:t> </a:t>
            </a:r>
            <a:r>
              <a:rPr lang="en-US" sz="2200" dirty="0" err="1"/>
              <a:t>lifecyle</a:t>
            </a:r>
            <a:r>
              <a:rPr lang="en-US" sz="2200" dirty="0"/>
              <a:t> and it is the dominant stage. Eventually, the secondary mycelium generates a </a:t>
            </a:r>
            <a:r>
              <a:rPr lang="en-US" sz="2200" dirty="0" err="1"/>
              <a:t>basidiocarp</a:t>
            </a:r>
            <a:r>
              <a:rPr lang="en-US" sz="2200" dirty="0"/>
              <a:t>, which is a fruiting body that protrudes from the ground; this is what we think of as a mushroom. The </a:t>
            </a:r>
            <a:r>
              <a:rPr lang="en-US" sz="2200" dirty="0" err="1"/>
              <a:t>basidiocarp</a:t>
            </a:r>
            <a:r>
              <a:rPr lang="en-US" sz="2200" dirty="0"/>
              <a:t> bears the developing </a:t>
            </a:r>
            <a:r>
              <a:rPr lang="en-US" sz="2200" dirty="0" err="1"/>
              <a:t>basidia</a:t>
            </a:r>
            <a:r>
              <a:rPr lang="en-US" sz="2200" dirty="0"/>
              <a:t> on the gills under its cap.</a:t>
            </a:r>
            <a:endParaRPr lang="ru-RU" sz="2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Documents\Karime\2018\Lectures\Anatomy and morphology of plant\Additional materials\Fungi\figure-24-02-07.png"/>
          <p:cNvPicPr>
            <a:picLocks noGrp="1" noChangeAspect="1" noChangeArrowheads="1"/>
          </p:cNvPicPr>
          <p:nvPr>
            <p:ph idx="1"/>
          </p:nvPr>
        </p:nvPicPr>
        <p:blipFill>
          <a:blip r:embed="rId2" cstate="print"/>
          <a:srcRect/>
          <a:stretch>
            <a:fillRect/>
          </a:stretch>
        </p:blipFill>
        <p:spPr bwMode="auto">
          <a:xfrm>
            <a:off x="1619672" y="260648"/>
            <a:ext cx="6192687" cy="640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92696"/>
            <a:ext cx="8229600" cy="2592287"/>
          </a:xfrm>
        </p:spPr>
        <p:txBody>
          <a:bodyPr>
            <a:normAutofit/>
          </a:bodyPr>
          <a:lstStyle/>
          <a:p>
            <a:pPr marL="0" indent="357188" algn="just">
              <a:spcBef>
                <a:spcPts val="0"/>
              </a:spcBef>
              <a:buNone/>
            </a:pPr>
            <a:r>
              <a:rPr lang="en-US" sz="2000" dirty="0"/>
              <a:t> </a:t>
            </a:r>
            <a:r>
              <a:rPr lang="en-US" sz="2200" dirty="0"/>
              <a:t>Their fruiting bodies are called </a:t>
            </a:r>
            <a:r>
              <a:rPr lang="en-US" sz="2200" b="1" dirty="0" err="1"/>
              <a:t>basidiocarps</a:t>
            </a:r>
            <a:r>
              <a:rPr lang="en-US" sz="2200" dirty="0"/>
              <a:t>. This is the visible </a:t>
            </a:r>
            <a:r>
              <a:rPr lang="en-US" sz="2200" i="1" dirty="0"/>
              <a:t>mushroom</a:t>
            </a:r>
            <a:r>
              <a:rPr lang="en-US" sz="2200" dirty="0"/>
              <a:t>. </a:t>
            </a:r>
          </a:p>
          <a:p>
            <a:pPr marL="0" indent="357188" algn="just">
              <a:spcBef>
                <a:spcPts val="0"/>
              </a:spcBef>
              <a:buNone/>
            </a:pPr>
            <a:r>
              <a:rPr lang="en-US" sz="2200" dirty="0"/>
              <a:t>Spores, called </a:t>
            </a:r>
            <a:r>
              <a:rPr lang="en-US" sz="2200" b="1" dirty="0" err="1"/>
              <a:t>basidiospores</a:t>
            </a:r>
            <a:r>
              <a:rPr lang="en-US" sz="2200" dirty="0"/>
              <a:t> are produced on </a:t>
            </a:r>
            <a:r>
              <a:rPr lang="en-US" sz="2200" b="1" dirty="0" err="1"/>
              <a:t>basidia</a:t>
            </a:r>
            <a:r>
              <a:rPr lang="en-US" sz="2200" dirty="0"/>
              <a:t> within the </a:t>
            </a:r>
            <a:r>
              <a:rPr lang="en-US" sz="2200" dirty="0" err="1"/>
              <a:t>basidiocarps</a:t>
            </a:r>
            <a:r>
              <a:rPr lang="en-US" sz="2200" dirty="0"/>
              <a:t>. In mushrooms, the </a:t>
            </a:r>
            <a:r>
              <a:rPr lang="en-US" sz="2200" dirty="0" err="1"/>
              <a:t>basidia</a:t>
            </a:r>
            <a:r>
              <a:rPr lang="en-US" sz="2200" dirty="0"/>
              <a:t> are located along the gills on the underside of the cap. In figure, a portion of the cap of this mushroom has been broken away to reveal the gills. In </a:t>
            </a:r>
            <a:r>
              <a:rPr lang="en-US" sz="2200" dirty="0" err="1"/>
              <a:t>basidiomycota</a:t>
            </a:r>
            <a:r>
              <a:rPr lang="en-US" sz="2200" dirty="0"/>
              <a:t>, the </a:t>
            </a:r>
            <a:r>
              <a:rPr lang="en-US" sz="2200" dirty="0" err="1"/>
              <a:t>basidiospores</a:t>
            </a:r>
            <a:r>
              <a:rPr lang="en-US" sz="2200" dirty="0"/>
              <a:t> are not enclosed. </a:t>
            </a:r>
          </a:p>
          <a:p>
            <a:endParaRPr lang="ru-RU" dirty="0"/>
          </a:p>
        </p:txBody>
      </p:sp>
      <p:pic>
        <p:nvPicPr>
          <p:cNvPr id="33794" name="Picture 2" descr="C:\Users\ADM\Documents\Karime\2018\Lectures\Anatomy and morphology of plant\Additional materials\Fungi\mushroom_showing_gills-300x181.jpg"/>
          <p:cNvPicPr>
            <a:picLocks noChangeAspect="1" noChangeArrowheads="1"/>
          </p:cNvPicPr>
          <p:nvPr/>
        </p:nvPicPr>
        <p:blipFill>
          <a:blip r:embed="rId2" cstate="print"/>
          <a:srcRect/>
          <a:stretch>
            <a:fillRect/>
          </a:stretch>
        </p:blipFill>
        <p:spPr bwMode="auto">
          <a:xfrm>
            <a:off x="251520" y="3501008"/>
            <a:ext cx="3932679" cy="2376000"/>
          </a:xfrm>
          <a:prstGeom prst="rect">
            <a:avLst/>
          </a:prstGeom>
          <a:noFill/>
        </p:spPr>
      </p:pic>
      <p:sp>
        <p:nvSpPr>
          <p:cNvPr id="5" name="Прямоугольник 4"/>
          <p:cNvSpPr/>
          <p:nvPr/>
        </p:nvSpPr>
        <p:spPr>
          <a:xfrm>
            <a:off x="1187624" y="5949280"/>
            <a:ext cx="2554097" cy="369332"/>
          </a:xfrm>
          <a:prstGeom prst="rect">
            <a:avLst/>
          </a:prstGeom>
        </p:spPr>
        <p:txBody>
          <a:bodyPr wrap="none">
            <a:spAutoFit/>
          </a:bodyPr>
          <a:lstStyle/>
          <a:p>
            <a:r>
              <a:rPr lang="en-US" dirty="0"/>
              <a:t>Mushrooms showing gills</a:t>
            </a:r>
            <a:endParaRPr lang="ru-RU" dirty="0"/>
          </a:p>
        </p:txBody>
      </p:sp>
      <p:pic>
        <p:nvPicPr>
          <p:cNvPr id="33795" name="Picture 3" descr="C:\Users\ADM\Documents\Karime\2018\Lectures\Anatomy and morphology of plant\Additional materials\Fungi\img012.jpg"/>
          <p:cNvPicPr>
            <a:picLocks noChangeAspect="1" noChangeArrowheads="1"/>
          </p:cNvPicPr>
          <p:nvPr/>
        </p:nvPicPr>
        <p:blipFill>
          <a:blip r:embed="rId3" cstate="print"/>
          <a:srcRect/>
          <a:stretch>
            <a:fillRect/>
          </a:stretch>
        </p:blipFill>
        <p:spPr bwMode="auto">
          <a:xfrm>
            <a:off x="4572000" y="3356992"/>
            <a:ext cx="4320000" cy="3240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836712"/>
            <a:ext cx="3600400" cy="1296144"/>
          </a:xfrm>
        </p:spPr>
        <p:txBody>
          <a:bodyPr>
            <a:normAutofit lnSpcReduction="10000"/>
          </a:bodyPr>
          <a:lstStyle/>
          <a:p>
            <a:pPr marL="0" indent="0">
              <a:spcBef>
                <a:spcPts val="0"/>
              </a:spcBef>
              <a:buNone/>
            </a:pPr>
            <a:r>
              <a:rPr lang="en-US" sz="2000" b="1" dirty="0"/>
              <a:t>Divisions </a:t>
            </a:r>
            <a:r>
              <a:rPr lang="en-US" sz="2000" b="1" dirty="0" err="1"/>
              <a:t>Basidiomycota</a:t>
            </a:r>
            <a:endParaRPr lang="en-US" sz="2000" dirty="0"/>
          </a:p>
          <a:p>
            <a:pPr marL="0" indent="0">
              <a:spcBef>
                <a:spcPts val="0"/>
              </a:spcBef>
              <a:buNone/>
            </a:pPr>
            <a:r>
              <a:rPr lang="en-US" sz="2000" b="1" dirty="0"/>
              <a:t>Class</a:t>
            </a:r>
            <a:r>
              <a:rPr lang="en-US" sz="2000" dirty="0"/>
              <a:t> </a:t>
            </a:r>
            <a:r>
              <a:rPr lang="en-US" sz="2000" b="1" dirty="0" err="1"/>
              <a:t>Teliobasidiomycetcetes</a:t>
            </a:r>
            <a:endParaRPr lang="en-US" sz="2000" b="1" dirty="0"/>
          </a:p>
          <a:p>
            <a:pPr marL="0" indent="0">
              <a:spcBef>
                <a:spcPts val="0"/>
              </a:spcBef>
              <a:buNone/>
            </a:pPr>
            <a:r>
              <a:rPr lang="en-US" sz="2000" b="1" dirty="0"/>
              <a:t>Order </a:t>
            </a:r>
            <a:r>
              <a:rPr lang="en-US" sz="2000" b="1" dirty="0" err="1"/>
              <a:t>Uredinales</a:t>
            </a:r>
            <a:endParaRPr lang="en-US" sz="2000" b="1" dirty="0"/>
          </a:p>
          <a:p>
            <a:pPr marL="0" indent="0">
              <a:spcBef>
                <a:spcPts val="0"/>
              </a:spcBef>
              <a:buNone/>
            </a:pPr>
            <a:r>
              <a:rPr lang="en-US" sz="2000" b="1" i="1" dirty="0" err="1"/>
              <a:t>Puccinia</a:t>
            </a:r>
            <a:r>
              <a:rPr lang="en-US" sz="2000" b="1" i="1" dirty="0"/>
              <a:t> </a:t>
            </a:r>
            <a:r>
              <a:rPr lang="en-US" sz="2000" b="1" i="1" dirty="0" err="1"/>
              <a:t>graminis</a:t>
            </a:r>
            <a:r>
              <a:rPr lang="en-US" sz="2000" b="1" i="1" dirty="0"/>
              <a:t> </a:t>
            </a:r>
            <a:r>
              <a:rPr lang="en-US" sz="2000" b="1" dirty="0"/>
              <a:t>(stem rust) </a:t>
            </a:r>
            <a:r>
              <a:rPr lang="en-US" sz="2000" b="1" i="1" dirty="0"/>
              <a:t>.</a:t>
            </a:r>
          </a:p>
          <a:p>
            <a:pPr marL="0" indent="0">
              <a:spcBef>
                <a:spcPts val="0"/>
              </a:spcBef>
              <a:buNone/>
            </a:pPr>
            <a:endParaRPr lang="en-US" sz="2000" i="1" dirty="0"/>
          </a:p>
          <a:p>
            <a:pPr marL="0" indent="0">
              <a:spcBef>
                <a:spcPts val="0"/>
              </a:spcBef>
              <a:buNone/>
            </a:pPr>
            <a:endParaRPr lang="en-US" sz="2000" i="1" dirty="0"/>
          </a:p>
          <a:p>
            <a:pPr marL="0" indent="0">
              <a:spcBef>
                <a:spcPts val="0"/>
              </a:spcBef>
              <a:buNone/>
            </a:pPr>
            <a:endParaRPr lang="ru-RU" sz="2000" i="1" dirty="0"/>
          </a:p>
          <a:p>
            <a:pPr marL="0" indent="0">
              <a:spcBef>
                <a:spcPts val="0"/>
              </a:spcBef>
              <a:buNone/>
            </a:pPr>
            <a:endParaRPr lang="ru-RU" sz="2000" dirty="0"/>
          </a:p>
        </p:txBody>
      </p:sp>
      <p:sp>
        <p:nvSpPr>
          <p:cNvPr id="4" name="Объект 2"/>
          <p:cNvSpPr txBox="1">
            <a:spLocks/>
          </p:cNvSpPr>
          <p:nvPr/>
        </p:nvSpPr>
        <p:spPr>
          <a:xfrm>
            <a:off x="179512" y="2348880"/>
            <a:ext cx="8712968" cy="1656184"/>
          </a:xfrm>
          <a:prstGeom prst="rect">
            <a:avLst/>
          </a:prstGeom>
        </p:spPr>
        <p:txBody>
          <a:bodyPr vert="horz" lIns="91440" tIns="45720" rIns="91440" bIns="45720" rtlCol="0">
            <a:normAutofit/>
          </a:bodyPr>
          <a:lstStyle/>
          <a:p>
            <a:pPr marL="0" marR="0" lvl="0" indent="357188"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The stem, black, and cereal rusts are caused by the fungus </a:t>
            </a:r>
            <a:r>
              <a:rPr kumimoji="0" lang="en-US" sz="2000" b="0" i="0" u="none" strike="noStrike" kern="1200" cap="none" spc="0" normalizeH="0" baseline="0" noProof="0" dirty="0" err="1">
                <a:ln>
                  <a:noFill/>
                </a:ln>
                <a:solidFill>
                  <a:schemeClr val="tx1"/>
                </a:solidFill>
                <a:effectLst/>
                <a:uLnTx/>
                <a:uFillTx/>
                <a:latin typeface="+mn-lt"/>
                <a:ea typeface="+mn-ea"/>
                <a:cs typeface="+mn-cs"/>
              </a:rPr>
              <a:t>Puccinia</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err="1">
                <a:ln>
                  <a:noFill/>
                </a:ln>
                <a:solidFill>
                  <a:schemeClr val="tx1"/>
                </a:solidFill>
                <a:effectLst/>
                <a:uLnTx/>
                <a:uFillTx/>
                <a:latin typeface="+mn-lt"/>
                <a:ea typeface="+mn-ea"/>
                <a:cs typeface="+mn-cs"/>
              </a:rPr>
              <a:t>graminis</a:t>
            </a:r>
            <a:r>
              <a:rPr kumimoji="0" lang="en-US" sz="2000" b="0" i="0" u="none" strike="noStrike" kern="1200" cap="none" spc="0" normalizeH="0" baseline="0" noProof="0" dirty="0">
                <a:ln>
                  <a:noFill/>
                </a:ln>
                <a:solidFill>
                  <a:schemeClr val="tx1"/>
                </a:solidFill>
                <a:effectLst/>
                <a:uLnTx/>
                <a:uFillTx/>
                <a:latin typeface="+mn-lt"/>
                <a:ea typeface="+mn-ea"/>
                <a:cs typeface="+mn-cs"/>
              </a:rPr>
              <a:t> and are a significant disease affecting cereal crops. Crop species that are affected by the disease include bread wheat, durum wheat, barley and triticale. Different from most fungi, the rust variations have five spore stages and alternate between two hosts. Wheat is the primary host, and barberry is the alternate host. </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Прямоугольник 4"/>
          <p:cNvSpPr/>
          <p:nvPr/>
        </p:nvSpPr>
        <p:spPr>
          <a:xfrm>
            <a:off x="251520" y="4026456"/>
            <a:ext cx="8568952" cy="2831544"/>
          </a:xfrm>
          <a:prstGeom prst="rect">
            <a:avLst/>
          </a:prstGeom>
        </p:spPr>
        <p:txBody>
          <a:bodyPr wrap="square">
            <a:spAutoFit/>
          </a:bodyPr>
          <a:lstStyle/>
          <a:p>
            <a:pPr indent="357188" algn="just"/>
            <a:r>
              <a:rPr lang="en-US" sz="2000" dirty="0"/>
              <a:t>In </a:t>
            </a:r>
            <a:r>
              <a:rPr lang="en-US" sz="2000" i="1" dirty="0" err="1"/>
              <a:t>Puccinia</a:t>
            </a:r>
            <a:r>
              <a:rPr lang="en-US" sz="2000" i="1" dirty="0"/>
              <a:t> </a:t>
            </a:r>
            <a:r>
              <a:rPr lang="en-US" sz="2000" i="1" dirty="0" err="1"/>
              <a:t>graminis</a:t>
            </a:r>
            <a:r>
              <a:rPr lang="en-US" sz="2000" dirty="0"/>
              <a:t>, the species that will be used as the representative for this order, there are five spore stages that are produced and two hosts are required in the completion of the life cycle. The five stages produced are:</a:t>
            </a:r>
          </a:p>
          <a:p>
            <a:pPr indent="357188"/>
            <a:r>
              <a:rPr lang="en-US" sz="2000" b="1" dirty="0"/>
              <a:t>    Stage 0:   </a:t>
            </a:r>
            <a:r>
              <a:rPr lang="en-US" sz="2000" b="1" dirty="0" err="1"/>
              <a:t>Spermagonium</a:t>
            </a:r>
            <a:endParaRPr lang="en-US" sz="2000" b="1" dirty="0"/>
          </a:p>
          <a:p>
            <a:pPr indent="357188"/>
            <a:r>
              <a:rPr lang="en-US" sz="2000" b="1" dirty="0"/>
              <a:t>    Stage I:    </a:t>
            </a:r>
            <a:r>
              <a:rPr lang="en-US" sz="2000" b="1" dirty="0" err="1"/>
              <a:t>Aecium</a:t>
            </a:r>
            <a:endParaRPr lang="en-US" sz="2000" b="1" dirty="0"/>
          </a:p>
          <a:p>
            <a:pPr indent="357188"/>
            <a:r>
              <a:rPr lang="en-US" sz="2000" b="1" dirty="0"/>
              <a:t>    Stage II:   </a:t>
            </a:r>
            <a:r>
              <a:rPr lang="en-US" sz="2000" b="1" dirty="0" err="1"/>
              <a:t>Uredium</a:t>
            </a:r>
            <a:endParaRPr lang="en-US" sz="2000" b="1" dirty="0"/>
          </a:p>
          <a:p>
            <a:pPr indent="357188"/>
            <a:r>
              <a:rPr lang="en-US" sz="2000" b="1" dirty="0"/>
              <a:t>    Stage III:  </a:t>
            </a:r>
            <a:r>
              <a:rPr lang="en-US" sz="2000" b="1" dirty="0" err="1"/>
              <a:t>Telium</a:t>
            </a:r>
            <a:endParaRPr lang="en-US" sz="2000" b="1" dirty="0"/>
          </a:p>
          <a:p>
            <a:pPr indent="357188"/>
            <a:r>
              <a:rPr lang="en-US" sz="2000" b="1" dirty="0"/>
              <a:t>    Stage IV:  </a:t>
            </a:r>
            <a:r>
              <a:rPr lang="en-US" sz="2000" b="1" dirty="0" err="1"/>
              <a:t>Basidium</a:t>
            </a:r>
            <a:endParaRPr lang="en-US" sz="2000" b="1" dirty="0"/>
          </a:p>
          <a:p>
            <a:pPr indent="357188" algn="just"/>
            <a:endParaRPr lang="en-US" b="1" dirty="0"/>
          </a:p>
        </p:txBody>
      </p:sp>
    </p:spTree>
    <p:extLst>
      <p:ext uri="{BB962C8B-B14F-4D97-AF65-F5344CB8AC3E}">
        <p14:creationId xmlns:p14="http://schemas.microsoft.com/office/powerpoint/2010/main" val="610982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358949"/>
            <a:ext cx="3564000" cy="2376000"/>
          </a:xfrm>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5727" r="5502"/>
          <a:stretch/>
        </p:blipFill>
        <p:spPr>
          <a:xfrm>
            <a:off x="4287936" y="170576"/>
            <a:ext cx="4464496" cy="242570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255" y="3522577"/>
            <a:ext cx="3564000" cy="2376000"/>
          </a:xfrm>
          <a:prstGeom prst="rect">
            <a:avLst/>
          </a:prstGeom>
        </p:spPr>
      </p:pic>
      <p:sp>
        <p:nvSpPr>
          <p:cNvPr id="9" name="Прямоугольник 8"/>
          <p:cNvSpPr/>
          <p:nvPr/>
        </p:nvSpPr>
        <p:spPr>
          <a:xfrm>
            <a:off x="285279" y="2888487"/>
            <a:ext cx="3471848" cy="369332"/>
          </a:xfrm>
          <a:prstGeom prst="rect">
            <a:avLst/>
          </a:prstGeom>
        </p:spPr>
        <p:txBody>
          <a:bodyPr wrap="none">
            <a:spAutoFit/>
          </a:bodyPr>
          <a:lstStyle/>
          <a:p>
            <a:r>
              <a:rPr lang="en-US" dirty="0"/>
              <a:t> </a:t>
            </a:r>
            <a:r>
              <a:rPr lang="en-US" dirty="0" err="1"/>
              <a:t>Pycniospores</a:t>
            </a:r>
            <a:r>
              <a:rPr lang="en-US" dirty="0"/>
              <a:t> in a sticky honeydew</a:t>
            </a:r>
            <a:endParaRPr lang="ru-RU" dirty="0"/>
          </a:p>
        </p:txBody>
      </p:sp>
      <p:sp>
        <p:nvSpPr>
          <p:cNvPr id="10" name="Прямоугольник 9"/>
          <p:cNvSpPr/>
          <p:nvPr/>
        </p:nvSpPr>
        <p:spPr>
          <a:xfrm>
            <a:off x="4302198" y="2734949"/>
            <a:ext cx="4617803" cy="369332"/>
          </a:xfrm>
          <a:prstGeom prst="rect">
            <a:avLst/>
          </a:prstGeom>
        </p:spPr>
        <p:txBody>
          <a:bodyPr wrap="none">
            <a:spAutoFit/>
          </a:bodyPr>
          <a:lstStyle/>
          <a:p>
            <a:r>
              <a:rPr lang="en-US" dirty="0"/>
              <a:t>Powdery aeciospores on the lower leaf surface </a:t>
            </a:r>
            <a:endParaRPr lang="ru-RU" dirty="0"/>
          </a:p>
        </p:txBody>
      </p:sp>
      <p:sp>
        <p:nvSpPr>
          <p:cNvPr id="11" name="Прямоугольник 10"/>
          <p:cNvSpPr/>
          <p:nvPr/>
        </p:nvSpPr>
        <p:spPr>
          <a:xfrm>
            <a:off x="218950" y="6058761"/>
            <a:ext cx="5865217" cy="646331"/>
          </a:xfrm>
          <a:prstGeom prst="rect">
            <a:avLst/>
          </a:prstGeom>
        </p:spPr>
        <p:txBody>
          <a:bodyPr wrap="square">
            <a:spAutoFit/>
          </a:bodyPr>
          <a:lstStyle/>
          <a:p>
            <a:r>
              <a:rPr lang="en-US" dirty="0"/>
              <a:t> The </a:t>
            </a:r>
            <a:r>
              <a:rPr lang="en-US" dirty="0" err="1"/>
              <a:t>aecial</a:t>
            </a:r>
            <a:r>
              <a:rPr lang="en-US" dirty="0"/>
              <a:t> cups are yellow and sometimes elongate to extend up to 5 mm from the leaf surface</a:t>
            </a:r>
            <a:endParaRPr lang="ru-RU" dirty="0"/>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3192325"/>
            <a:ext cx="2088000" cy="3132000"/>
          </a:xfrm>
          <a:prstGeom prst="rect">
            <a:avLst/>
          </a:prstGeom>
        </p:spPr>
      </p:pic>
      <p:sp>
        <p:nvSpPr>
          <p:cNvPr id="13" name="Прямоугольник 12"/>
          <p:cNvSpPr/>
          <p:nvPr/>
        </p:nvSpPr>
        <p:spPr>
          <a:xfrm>
            <a:off x="5600583" y="6342271"/>
            <a:ext cx="2972032" cy="369332"/>
          </a:xfrm>
          <a:prstGeom prst="rect">
            <a:avLst/>
          </a:prstGeom>
        </p:spPr>
        <p:txBody>
          <a:bodyPr wrap="none">
            <a:spAutoFit/>
          </a:bodyPr>
          <a:lstStyle/>
          <a:p>
            <a:r>
              <a:rPr lang="en-US" dirty="0" err="1"/>
              <a:t>Uredinia</a:t>
            </a:r>
            <a:r>
              <a:rPr lang="en-US" dirty="0"/>
              <a:t> of </a:t>
            </a:r>
            <a:r>
              <a:rPr lang="en-US" i="1" dirty="0" err="1"/>
              <a:t>Puccinia</a:t>
            </a:r>
            <a:r>
              <a:rPr lang="en-US" i="1" dirty="0"/>
              <a:t> </a:t>
            </a:r>
            <a:r>
              <a:rPr lang="en-US" i="1" dirty="0" err="1"/>
              <a:t>graminis</a:t>
            </a:r>
            <a:r>
              <a:rPr lang="en-US" dirty="0"/>
              <a:t> </a:t>
            </a:r>
            <a:endParaRPr lang="ru-RU" dirty="0"/>
          </a:p>
        </p:txBody>
      </p:sp>
    </p:spTree>
    <p:extLst>
      <p:ext uri="{BB962C8B-B14F-4D97-AF65-F5344CB8AC3E}">
        <p14:creationId xmlns:p14="http://schemas.microsoft.com/office/powerpoint/2010/main" val="315968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908720"/>
            <a:ext cx="8533456" cy="5688632"/>
          </a:xfrm>
        </p:spPr>
        <p:txBody>
          <a:bodyPr>
            <a:noAutofit/>
          </a:bodyPr>
          <a:lstStyle/>
          <a:p>
            <a:pPr marL="0" indent="357188" algn="just">
              <a:spcBef>
                <a:spcPts val="0"/>
              </a:spcBef>
              <a:buNone/>
            </a:pPr>
            <a:endParaRPr lang="ru-RU" sz="2800" dirty="0">
              <a:solidFill>
                <a:schemeClr val="tx2">
                  <a:lumMod val="75000"/>
                </a:schemeClr>
              </a:solidFill>
            </a:endParaRPr>
          </a:p>
          <a:p>
            <a:pPr marL="0" indent="357188" algn="just">
              <a:spcBef>
                <a:spcPts val="0"/>
              </a:spcBef>
              <a:buNone/>
            </a:pPr>
            <a:r>
              <a:rPr lang="en-US" sz="2800" dirty="0">
                <a:solidFill>
                  <a:schemeClr val="tx2">
                    <a:lumMod val="75000"/>
                  </a:schemeClr>
                </a:solidFill>
              </a:rPr>
              <a:t>Key Points</a:t>
            </a:r>
          </a:p>
          <a:p>
            <a:pPr marL="0" indent="357188" algn="just">
              <a:spcBef>
                <a:spcPts val="0"/>
              </a:spcBef>
              <a:buNone/>
            </a:pPr>
            <a:r>
              <a:rPr lang="en-US" sz="2400" dirty="0"/>
              <a:t>Fungal </a:t>
            </a:r>
            <a:r>
              <a:rPr lang="en-US" sz="2400" b="1" dirty="0"/>
              <a:t>cell walls </a:t>
            </a:r>
            <a:r>
              <a:rPr lang="en-US" sz="2400" dirty="0"/>
              <a:t>are rigid and contain complex </a:t>
            </a:r>
            <a:r>
              <a:rPr lang="en-US" sz="2400" b="1" dirty="0"/>
              <a:t>polysaccharides </a:t>
            </a:r>
            <a:r>
              <a:rPr lang="en-US" sz="2400" dirty="0"/>
              <a:t>called </a:t>
            </a:r>
            <a:r>
              <a:rPr lang="en-US" sz="2400" i="1" dirty="0"/>
              <a:t>chitin</a:t>
            </a:r>
            <a:r>
              <a:rPr lang="en-US" sz="2400" dirty="0"/>
              <a:t> (adds structural strength) and </a:t>
            </a:r>
            <a:r>
              <a:rPr lang="en-US" sz="2400" b="1" dirty="0" err="1"/>
              <a:t>glucans</a:t>
            </a:r>
            <a:r>
              <a:rPr lang="en-US" sz="2400" dirty="0"/>
              <a:t>.</a:t>
            </a:r>
          </a:p>
          <a:p>
            <a:pPr marL="0" indent="357188" algn="just">
              <a:spcBef>
                <a:spcPts val="0"/>
              </a:spcBef>
              <a:buNone/>
            </a:pPr>
            <a:r>
              <a:rPr lang="en-US" sz="2400" b="1" dirty="0" err="1"/>
              <a:t>Ergosterol</a:t>
            </a:r>
            <a:r>
              <a:rPr lang="en-US" sz="2400" dirty="0"/>
              <a:t> is the steroid molecule in the cell membranes that replaces the cholesterol found in animal cell membranes.</a:t>
            </a:r>
          </a:p>
          <a:p>
            <a:pPr marL="0" indent="357188" algn="just">
              <a:spcBef>
                <a:spcPts val="0"/>
              </a:spcBef>
              <a:buNone/>
            </a:pPr>
            <a:r>
              <a:rPr lang="en-US" sz="2400" dirty="0"/>
              <a:t>Fungi in the morphological vegetative stage consist of a </a:t>
            </a:r>
            <a:r>
              <a:rPr lang="en-US" sz="2400" b="1" dirty="0"/>
              <a:t>tangle</a:t>
            </a:r>
            <a:r>
              <a:rPr lang="en-US" sz="2400" dirty="0"/>
              <a:t> of </a:t>
            </a:r>
            <a:r>
              <a:rPr lang="en-US" sz="2400" b="1" dirty="0"/>
              <a:t>slender, thread-like hyphae,</a:t>
            </a:r>
            <a:r>
              <a:rPr lang="en-US" sz="2400" dirty="0"/>
              <a:t> whereas the reproductive stage is usually more obvious.</a:t>
            </a:r>
          </a:p>
          <a:p>
            <a:pPr marL="0" indent="357188" algn="just">
              <a:spcBef>
                <a:spcPts val="0"/>
              </a:spcBef>
              <a:buNone/>
            </a:pPr>
            <a:r>
              <a:rPr lang="en-US" sz="2400" dirty="0"/>
              <a:t>Fungi like to be in a moist and slightly acidic environment; they can grow with or without light or oxygen.</a:t>
            </a:r>
          </a:p>
        </p:txBody>
      </p:sp>
      <p:sp>
        <p:nvSpPr>
          <p:cNvPr id="4" name="Прямоугольник 3"/>
          <p:cNvSpPr/>
          <p:nvPr/>
        </p:nvSpPr>
        <p:spPr>
          <a:xfrm>
            <a:off x="323528" y="116632"/>
            <a:ext cx="5816208" cy="584775"/>
          </a:xfrm>
          <a:prstGeom prst="rect">
            <a:avLst/>
          </a:prstGeom>
        </p:spPr>
        <p:txBody>
          <a:bodyPr wrap="none">
            <a:spAutoFit/>
          </a:bodyPr>
          <a:lstStyle/>
          <a:p>
            <a:r>
              <a:rPr lang="en-US" sz="3200" b="1" dirty="0">
                <a:solidFill>
                  <a:schemeClr val="tx2">
                    <a:lumMod val="75000"/>
                  </a:schemeClr>
                </a:solidFill>
              </a:rPr>
              <a:t>Fungi Cell Structure and Function</a:t>
            </a:r>
          </a:p>
        </p:txBody>
      </p:sp>
    </p:spTree>
    <p:extLst>
      <p:ext uri="{BB962C8B-B14F-4D97-AF65-F5344CB8AC3E}">
        <p14:creationId xmlns:p14="http://schemas.microsoft.com/office/powerpoint/2010/main" val="2755160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upload.wikimedia.org/wikipedia/commons/1/15/Puccina_graminis_lifecycle.gif"/>
          <p:cNvPicPr>
            <a:picLocks noChangeAspect="1" noChangeArrowheads="1"/>
          </p:cNvPicPr>
          <p:nvPr/>
        </p:nvPicPr>
        <p:blipFill>
          <a:blip r:embed="rId2" cstate="print"/>
          <a:srcRect l="2485" r="5568" b="8599"/>
          <a:stretch>
            <a:fillRect/>
          </a:stretch>
        </p:blipFill>
        <p:spPr bwMode="auto">
          <a:xfrm>
            <a:off x="1619672" y="620688"/>
            <a:ext cx="6022962" cy="5616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268760"/>
            <a:ext cx="8229600" cy="1728192"/>
          </a:xfrm>
        </p:spPr>
        <p:txBody>
          <a:bodyPr>
            <a:normAutofit fontScale="62500" lnSpcReduction="20000"/>
          </a:bodyPr>
          <a:lstStyle/>
          <a:p>
            <a:pPr marL="0" indent="357188" algn="just">
              <a:lnSpc>
                <a:spcPct val="120000"/>
              </a:lnSpc>
              <a:spcBef>
                <a:spcPts val="0"/>
              </a:spcBef>
              <a:buNone/>
            </a:pPr>
            <a:r>
              <a:rPr lang="en-US" sz="5100" b="1" dirty="0" err="1"/>
              <a:t>Deuteromycota</a:t>
            </a:r>
            <a:r>
              <a:rPr lang="en-US" sz="5100" dirty="0"/>
              <a:t>:</a:t>
            </a:r>
            <a:r>
              <a:rPr lang="en-US" sz="3800" dirty="0"/>
              <a:t> also known as 'imperfect fungi'</a:t>
            </a:r>
          </a:p>
          <a:p>
            <a:pPr marL="0" indent="357188" algn="just">
              <a:lnSpc>
                <a:spcPct val="120000"/>
              </a:lnSpc>
              <a:spcBef>
                <a:spcPts val="0"/>
              </a:spcBef>
              <a:buNone/>
            </a:pPr>
            <a:r>
              <a:rPr lang="en-US" sz="3800" dirty="0"/>
              <a:t>Phylum </a:t>
            </a:r>
            <a:r>
              <a:rPr lang="en-US" sz="3800" dirty="0" err="1"/>
              <a:t>Deuteromycota</a:t>
            </a:r>
            <a:r>
              <a:rPr lang="en-US" sz="3800" dirty="0"/>
              <a:t> is a polyphyletic group of asexually-reproducing fungi that do not display a sexual phase; they are known as imperfect.</a:t>
            </a:r>
          </a:p>
          <a:p>
            <a:endParaRPr lang="ru-RU" dirty="0"/>
          </a:p>
        </p:txBody>
      </p:sp>
      <p:sp>
        <p:nvSpPr>
          <p:cNvPr id="4" name="Прямоугольник 3"/>
          <p:cNvSpPr/>
          <p:nvPr/>
        </p:nvSpPr>
        <p:spPr>
          <a:xfrm>
            <a:off x="323528" y="3212976"/>
            <a:ext cx="8568952" cy="2985433"/>
          </a:xfrm>
          <a:prstGeom prst="rect">
            <a:avLst/>
          </a:prstGeom>
        </p:spPr>
        <p:txBody>
          <a:bodyPr wrap="square">
            <a:spAutoFit/>
          </a:bodyPr>
          <a:lstStyle/>
          <a:p>
            <a:pPr indent="357188"/>
            <a:r>
              <a:rPr lang="en-US" sz="2400" b="1" dirty="0"/>
              <a:t>Key Points</a:t>
            </a:r>
          </a:p>
          <a:p>
            <a:pPr indent="357188"/>
            <a:r>
              <a:rPr lang="en-US" sz="2400" dirty="0" err="1"/>
              <a:t>Deuteromycota</a:t>
            </a:r>
            <a:r>
              <a:rPr lang="en-US" sz="2400" dirty="0"/>
              <a:t> do not possess the sexual structures that are used to classify other fungi.</a:t>
            </a:r>
          </a:p>
          <a:p>
            <a:pPr indent="357188"/>
            <a:r>
              <a:rPr lang="en-US" sz="2400" dirty="0"/>
              <a:t>Most </a:t>
            </a:r>
            <a:r>
              <a:rPr lang="en-US" sz="2400" dirty="0" err="1"/>
              <a:t>deuteromycota</a:t>
            </a:r>
            <a:r>
              <a:rPr lang="en-US" sz="2400" dirty="0"/>
              <a:t> live on land; they form visible mycelia with a fuzzy appearance called mold.</a:t>
            </a:r>
          </a:p>
          <a:p>
            <a:pPr indent="357188"/>
            <a:r>
              <a:rPr lang="en-US" sz="2400" dirty="0"/>
              <a:t>Recombination of genetic material is known to take place between the different nuclei after some </a:t>
            </a:r>
            <a:r>
              <a:rPr lang="en-US" sz="2400" dirty="0" err="1"/>
              <a:t>hyphae</a:t>
            </a:r>
            <a:r>
              <a:rPr lang="en-US" sz="2400" dirty="0"/>
              <a:t> recombine.</a:t>
            </a:r>
          </a:p>
          <a:p>
            <a:pPr indent="357188"/>
            <a:endParaRPr lang="en-US" sz="2000" b="1" dirty="0"/>
          </a:p>
        </p:txBody>
      </p:sp>
    </p:spTree>
    <p:extLst>
      <p:ext uri="{BB962C8B-B14F-4D97-AF65-F5344CB8AC3E}">
        <p14:creationId xmlns:p14="http://schemas.microsoft.com/office/powerpoint/2010/main" val="3922226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476672"/>
            <a:ext cx="7416824" cy="4524315"/>
          </a:xfrm>
          <a:prstGeom prst="rect">
            <a:avLst/>
          </a:prstGeom>
        </p:spPr>
        <p:txBody>
          <a:bodyPr wrap="square">
            <a:spAutoFit/>
          </a:bodyPr>
          <a:lstStyle/>
          <a:p>
            <a:pPr indent="357188"/>
            <a:r>
              <a:rPr lang="en-US" sz="2400" b="1" dirty="0"/>
              <a:t>Key Terms</a:t>
            </a:r>
          </a:p>
          <a:p>
            <a:pPr indent="357188"/>
            <a:endParaRPr lang="en-US" sz="2400" b="1" dirty="0"/>
          </a:p>
          <a:p>
            <a:pPr indent="357188"/>
            <a:r>
              <a:rPr lang="en-US" sz="2400" b="1" dirty="0" err="1"/>
              <a:t>deuteromycete</a:t>
            </a:r>
            <a:r>
              <a:rPr lang="en-US" sz="2400" dirty="0"/>
              <a:t>: an organism of the phylum </a:t>
            </a:r>
            <a:r>
              <a:rPr lang="en-US" sz="2400" dirty="0" err="1"/>
              <a:t>Deuteromycota</a:t>
            </a:r>
            <a:endParaRPr lang="en-US" sz="2400" dirty="0"/>
          </a:p>
          <a:p>
            <a:pPr indent="357188"/>
            <a:r>
              <a:rPr lang="en-US" sz="2400" b="1" dirty="0" err="1"/>
              <a:t>Deuteromycota</a:t>
            </a:r>
            <a:r>
              <a:rPr lang="en-US" sz="2400" dirty="0"/>
              <a:t>: a taxonomic morphological group within the kingdom Fungi; the fungi have no sexual reproduction</a:t>
            </a:r>
          </a:p>
          <a:p>
            <a:pPr indent="357188"/>
            <a:r>
              <a:rPr lang="en-US" sz="2400" b="1" dirty="0"/>
              <a:t>polyphyletic</a:t>
            </a:r>
            <a:r>
              <a:rPr lang="en-US" sz="2400" dirty="0"/>
              <a:t>: having multiple ancestral sources; referring to a </a:t>
            </a:r>
            <a:r>
              <a:rPr lang="en-US" sz="2400" dirty="0" err="1"/>
              <a:t>taxon</a:t>
            </a:r>
            <a:r>
              <a:rPr lang="en-US" sz="2400" dirty="0"/>
              <a:t> that does not contain the most recent common ancestor of its members</a:t>
            </a:r>
          </a:p>
          <a:p>
            <a:pPr indent="357188"/>
            <a:r>
              <a:rPr lang="en-US" sz="2400" b="1" dirty="0" err="1"/>
              <a:t>conidiospore</a:t>
            </a:r>
            <a:r>
              <a:rPr lang="en-US" sz="2400" dirty="0"/>
              <a:t>: a unicellular spore produced asexually by a fungus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328592"/>
          </a:xfrm>
        </p:spPr>
        <p:txBody>
          <a:bodyPr>
            <a:normAutofit fontScale="62500" lnSpcReduction="20000"/>
          </a:bodyPr>
          <a:lstStyle/>
          <a:p>
            <a:pPr marL="0" indent="357188" algn="just">
              <a:lnSpc>
                <a:spcPct val="120000"/>
              </a:lnSpc>
              <a:spcBef>
                <a:spcPts val="0"/>
              </a:spcBef>
              <a:buNone/>
            </a:pPr>
            <a:r>
              <a:rPr lang="en-US" b="1" dirty="0"/>
              <a:t>Imperfect fungi </a:t>
            </a:r>
            <a:r>
              <a:rPr lang="en-US" dirty="0"/>
              <a:t>are those that do not display a sexual phase. They are classified as belonging to the form Phylum </a:t>
            </a:r>
            <a:r>
              <a:rPr lang="en-US" dirty="0" err="1"/>
              <a:t>Deuteromycota</a:t>
            </a:r>
            <a:r>
              <a:rPr lang="en-US" dirty="0"/>
              <a:t>. </a:t>
            </a:r>
            <a:r>
              <a:rPr lang="en-US" b="1" dirty="0" err="1"/>
              <a:t>Deuteromycota</a:t>
            </a:r>
            <a:r>
              <a:rPr lang="en-US" b="1" dirty="0"/>
              <a:t> </a:t>
            </a:r>
            <a:r>
              <a:rPr lang="en-US" dirty="0"/>
              <a:t>is a polyphyletic group where many species are more closely related to organisms in other phyla than to each other; hence it cannot be called a true phylum and must, instead, be given the name form phylum. Since they do not possess the sexual structures that are used to classify other fungi, they are less well described in comparison to other divisions. </a:t>
            </a:r>
          </a:p>
          <a:p>
            <a:pPr marL="0" indent="357188" algn="just">
              <a:lnSpc>
                <a:spcPct val="120000"/>
              </a:lnSpc>
              <a:spcBef>
                <a:spcPts val="0"/>
              </a:spcBef>
              <a:buNone/>
            </a:pPr>
            <a:r>
              <a:rPr lang="en-US" dirty="0"/>
              <a:t>Most members live on land, with a few aquatic exceptions. They form visible mycelia with a fuzzy appearance and are commonly known as mold. Molecular analysis shows that the closest group to the </a:t>
            </a:r>
            <a:r>
              <a:rPr lang="en-US" dirty="0" err="1"/>
              <a:t>deuteromycetes</a:t>
            </a:r>
            <a:r>
              <a:rPr lang="en-US" dirty="0"/>
              <a:t> is the </a:t>
            </a:r>
            <a:r>
              <a:rPr lang="en-US" dirty="0" err="1"/>
              <a:t>ascomycetes</a:t>
            </a:r>
            <a:r>
              <a:rPr lang="en-US" dirty="0"/>
              <a:t>. In fact, some species, such as </a:t>
            </a:r>
            <a:r>
              <a:rPr lang="en-US" i="1" dirty="0" err="1"/>
              <a:t>Aspergillus</a:t>
            </a:r>
            <a:r>
              <a:rPr lang="en-US" dirty="0"/>
              <a:t>, which were once classified as imperfect fungi, are now classified as </a:t>
            </a:r>
            <a:r>
              <a:rPr lang="en-US" dirty="0" err="1"/>
              <a:t>ascomycetes</a:t>
            </a:r>
            <a:r>
              <a:rPr lang="en-US" dirty="0"/>
              <a:t>..</a:t>
            </a:r>
          </a:p>
          <a:p>
            <a:pPr marL="0" indent="357188" algn="just">
              <a:lnSpc>
                <a:spcPct val="120000"/>
              </a:lnSpc>
              <a:spcBef>
                <a:spcPts val="0"/>
              </a:spcBef>
              <a:buNone/>
            </a:pPr>
            <a:r>
              <a:rPr lang="en-US" b="1" dirty="0"/>
              <a:t>Reproduction </a:t>
            </a:r>
            <a:r>
              <a:rPr lang="en-US" dirty="0"/>
              <a:t>of </a:t>
            </a:r>
            <a:r>
              <a:rPr lang="en-US" dirty="0" err="1"/>
              <a:t>Deuteromycota</a:t>
            </a:r>
            <a:r>
              <a:rPr lang="en-US" dirty="0"/>
              <a:t> is strictly asexual, </a:t>
            </a:r>
            <a:r>
              <a:rPr lang="en-US" dirty="0" err="1"/>
              <a:t>occuring</a:t>
            </a:r>
            <a:r>
              <a:rPr lang="en-US" dirty="0"/>
              <a:t> mainly by production of asexual </a:t>
            </a:r>
            <a:r>
              <a:rPr lang="en-US" dirty="0" err="1"/>
              <a:t>conidiospores</a:t>
            </a:r>
            <a:r>
              <a:rPr lang="en-US" dirty="0"/>
              <a:t>. Some </a:t>
            </a:r>
            <a:r>
              <a:rPr lang="en-US" dirty="0" err="1"/>
              <a:t>hyphae</a:t>
            </a:r>
            <a:r>
              <a:rPr lang="en-US" dirty="0"/>
              <a:t> may recombine and form </a:t>
            </a:r>
            <a:r>
              <a:rPr lang="en-US" dirty="0" err="1"/>
              <a:t>heterokaryotic</a:t>
            </a:r>
            <a:r>
              <a:rPr lang="en-US" dirty="0"/>
              <a:t> </a:t>
            </a:r>
            <a:r>
              <a:rPr lang="en-US" dirty="0" err="1"/>
              <a:t>hyphae</a:t>
            </a:r>
            <a:r>
              <a:rPr lang="en-US" dirty="0"/>
              <a:t>. Genetic recombination is known to take place between the different nuclei.</a:t>
            </a: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628800"/>
            <a:ext cx="8568952" cy="4524315"/>
          </a:xfrm>
          <a:prstGeom prst="rect">
            <a:avLst/>
          </a:prstGeom>
        </p:spPr>
        <p:txBody>
          <a:bodyPr wrap="square">
            <a:spAutoFit/>
          </a:bodyPr>
          <a:lstStyle/>
          <a:p>
            <a:pPr indent="447675" algn="just"/>
            <a:r>
              <a:rPr lang="en-US" sz="2400" b="1" dirty="0"/>
              <a:t>The </a:t>
            </a:r>
            <a:r>
              <a:rPr lang="en-US" sz="2400" b="1" dirty="0" err="1"/>
              <a:t>oomycetes</a:t>
            </a:r>
            <a:r>
              <a:rPr lang="en-US" sz="2400" b="1" dirty="0"/>
              <a:t>, </a:t>
            </a:r>
            <a:r>
              <a:rPr lang="en-US" sz="2400" dirty="0"/>
              <a:t>also known as “water molds”, are a group of several hundred organisms that include some of the most devastating plant pathogens.  The diseases they cause include seedling blights, damping-off, root rots, foliar blights and downy mildews.  Some notable diseases are the late blight of potato, downy mildew of grape vine, sudden oak death, and root and stem rot of soybean.  </a:t>
            </a:r>
          </a:p>
          <a:p>
            <a:pPr indent="447675" algn="just"/>
            <a:r>
              <a:rPr lang="en-US" sz="2400" dirty="0"/>
              <a:t>"</a:t>
            </a:r>
            <a:r>
              <a:rPr lang="en-US" sz="2400" dirty="0" err="1"/>
              <a:t>Oomycota</a:t>
            </a:r>
            <a:r>
              <a:rPr lang="en-US" sz="2400" dirty="0"/>
              <a:t>" means "egg fungi," and refers to the large round </a:t>
            </a:r>
            <a:r>
              <a:rPr lang="en-US" sz="2400" dirty="0" err="1"/>
              <a:t>oogonia</a:t>
            </a:r>
            <a:r>
              <a:rPr lang="en-US" sz="2400" dirty="0"/>
              <a:t>, or structures containing the female gametes. </a:t>
            </a:r>
            <a:r>
              <a:rPr lang="en-US" sz="2400" dirty="0" err="1"/>
              <a:t>Oomycetes</a:t>
            </a:r>
            <a:r>
              <a:rPr lang="en-US" sz="2400" dirty="0"/>
              <a:t> are </a:t>
            </a:r>
            <a:r>
              <a:rPr lang="en-US" sz="2400" dirty="0" err="1"/>
              <a:t>oogamous</a:t>
            </a:r>
            <a:r>
              <a:rPr lang="en-US" sz="2400" dirty="0"/>
              <a:t>, producing large non-motile gametes called eggs, and smaller gametes called sperm.</a:t>
            </a:r>
          </a:p>
          <a:p>
            <a:pPr indent="447675" algn="just"/>
            <a:endParaRPr lang="en-US" sz="2400" dirty="0"/>
          </a:p>
        </p:txBody>
      </p:sp>
      <p:sp>
        <p:nvSpPr>
          <p:cNvPr id="5" name="Прямоугольник 4"/>
          <p:cNvSpPr/>
          <p:nvPr/>
        </p:nvSpPr>
        <p:spPr>
          <a:xfrm>
            <a:off x="611560" y="980728"/>
            <a:ext cx="4552849" cy="584775"/>
          </a:xfrm>
          <a:prstGeom prst="rect">
            <a:avLst/>
          </a:prstGeom>
        </p:spPr>
        <p:txBody>
          <a:bodyPr wrap="none">
            <a:spAutoFit/>
          </a:bodyPr>
          <a:lstStyle/>
          <a:p>
            <a:r>
              <a:rPr lang="en-US" sz="3200" b="1" dirty="0" err="1"/>
              <a:t>Oomycetes</a:t>
            </a:r>
            <a:r>
              <a:rPr lang="en-US" sz="3200" b="1" dirty="0"/>
              <a:t> (water molds)</a:t>
            </a:r>
            <a:endParaRPr lang="ru-RU"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96752"/>
            <a:ext cx="7992888" cy="4524315"/>
          </a:xfrm>
          <a:prstGeom prst="rect">
            <a:avLst/>
          </a:prstGeom>
        </p:spPr>
        <p:txBody>
          <a:bodyPr wrap="square">
            <a:spAutoFit/>
          </a:bodyPr>
          <a:lstStyle/>
          <a:p>
            <a:pPr indent="447675" algn="just"/>
            <a:r>
              <a:rPr lang="en-US" sz="2400" b="1" dirty="0" err="1"/>
              <a:t>Oomycetes</a:t>
            </a:r>
            <a:r>
              <a:rPr lang="en-US" sz="2400" b="1" dirty="0"/>
              <a:t> </a:t>
            </a:r>
            <a:r>
              <a:rPr lang="en-US" sz="2400" dirty="0"/>
              <a:t>were once classified as fungi because their body and </a:t>
            </a:r>
            <a:r>
              <a:rPr lang="en-US" sz="2400" dirty="0" err="1"/>
              <a:t>behaviour</a:t>
            </a:r>
            <a:r>
              <a:rPr lang="en-US" sz="2400" dirty="0"/>
              <a:t> have similarities to these organisms. They grow as branching filaments known as </a:t>
            </a:r>
            <a:r>
              <a:rPr lang="en-US" sz="2400" dirty="0" err="1"/>
              <a:t>hyphae</a:t>
            </a:r>
            <a:r>
              <a:rPr lang="en-US" sz="2400" dirty="0"/>
              <a:t>, as fungi do. They also absorb nutrients through the walls of the </a:t>
            </a:r>
            <a:r>
              <a:rPr lang="en-US" sz="2400" dirty="0" err="1"/>
              <a:t>hyphae</a:t>
            </a:r>
            <a:r>
              <a:rPr lang="en-US" sz="2400" dirty="0"/>
              <a:t> and reproduce by spores. Biologists have discovered that there are some important differences between </a:t>
            </a:r>
            <a:r>
              <a:rPr lang="en-US" sz="2400" dirty="0" err="1"/>
              <a:t>oomycetes</a:t>
            </a:r>
            <a:r>
              <a:rPr lang="en-US" sz="2400" dirty="0"/>
              <a:t> and fungi, however. </a:t>
            </a:r>
          </a:p>
          <a:p>
            <a:pPr indent="447675" algn="just"/>
            <a:r>
              <a:rPr lang="en-US" sz="2400" dirty="0"/>
              <a:t>The cell wall of </a:t>
            </a:r>
            <a:r>
              <a:rPr lang="en-US" sz="2400" dirty="0" err="1"/>
              <a:t>oomycetes</a:t>
            </a:r>
            <a:r>
              <a:rPr lang="en-US" sz="2400" dirty="0"/>
              <a:t>, however, is not composed of chitin, as in the fungi, but is made up of a mix of </a:t>
            </a:r>
            <a:r>
              <a:rPr lang="en-US" sz="2400" b="1" dirty="0"/>
              <a:t>cellulosic compounds and </a:t>
            </a:r>
            <a:r>
              <a:rPr lang="en-US" sz="2400" b="1" dirty="0" err="1"/>
              <a:t>glycan</a:t>
            </a:r>
            <a:r>
              <a:rPr lang="en-US" sz="2400" b="1" dirty="0"/>
              <a:t>.</a:t>
            </a:r>
            <a:r>
              <a:rPr lang="en-US" sz="2400" dirty="0"/>
              <a:t> The nuclei within the filaments are </a:t>
            </a:r>
            <a:r>
              <a:rPr lang="en-US" sz="2400" b="1" dirty="0"/>
              <a:t>diploid</a:t>
            </a:r>
            <a:r>
              <a:rPr lang="en-US" sz="2400" dirty="0"/>
              <a:t>, with two sets of genetic information, not haploid as in the fungi. </a:t>
            </a:r>
            <a:endParaRPr lang="ru-RU"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5616624"/>
          </a:xfrm>
        </p:spPr>
        <p:txBody>
          <a:bodyPr>
            <a:normAutofit fontScale="77500" lnSpcReduction="20000"/>
          </a:bodyPr>
          <a:lstStyle/>
          <a:p>
            <a:pPr marL="0" indent="357188" algn="just">
              <a:lnSpc>
                <a:spcPct val="120000"/>
              </a:lnSpc>
              <a:spcBef>
                <a:spcPts val="0"/>
              </a:spcBef>
              <a:buNone/>
            </a:pPr>
            <a:r>
              <a:rPr lang="en-US" sz="3100" b="1" dirty="0"/>
              <a:t>Lichens</a:t>
            </a:r>
            <a:r>
              <a:rPr lang="en-US" sz="3100" dirty="0"/>
              <a:t>: a combination of two organisms</a:t>
            </a:r>
          </a:p>
          <a:p>
            <a:pPr marL="0" indent="357188" algn="just">
              <a:lnSpc>
                <a:spcPct val="120000"/>
              </a:lnSpc>
              <a:spcBef>
                <a:spcPts val="0"/>
              </a:spcBef>
              <a:buNone/>
            </a:pPr>
            <a:r>
              <a:rPr lang="en-US" sz="3100" dirty="0"/>
              <a:t>Lichens are not a single organism, but, rather, an example of a mutualism in which a fungus (usually a member of the Ascomycota or </a:t>
            </a:r>
            <a:r>
              <a:rPr lang="en-US" sz="3100" dirty="0" err="1"/>
              <a:t>Basidiomycota</a:t>
            </a:r>
            <a:r>
              <a:rPr lang="en-US" sz="3100" dirty="0"/>
              <a:t> phyla) lives in close contact with a photosynthetic organism (a eukaryotic alga or a prokaryotic </a:t>
            </a:r>
            <a:r>
              <a:rPr lang="en-US" sz="3100" dirty="0" err="1"/>
              <a:t>cyanobacterium</a:t>
            </a:r>
            <a:r>
              <a:rPr lang="en-US" sz="3100" dirty="0"/>
              <a:t>). </a:t>
            </a:r>
          </a:p>
          <a:p>
            <a:pPr marL="0" indent="357188" algn="just">
              <a:lnSpc>
                <a:spcPct val="120000"/>
              </a:lnSpc>
              <a:spcBef>
                <a:spcPts val="0"/>
              </a:spcBef>
              <a:buNone/>
            </a:pPr>
            <a:r>
              <a:rPr lang="en-US" sz="3100" b="1" dirty="0"/>
              <a:t>The body of a lichen</a:t>
            </a:r>
            <a:r>
              <a:rPr lang="en-US" sz="3100" dirty="0"/>
              <a:t>, referred to as a </a:t>
            </a:r>
            <a:r>
              <a:rPr lang="en-US" sz="3100" b="1" dirty="0" err="1"/>
              <a:t>thallus</a:t>
            </a:r>
            <a:r>
              <a:rPr lang="en-US" sz="3100" dirty="0"/>
              <a:t>, is formed of hyphae wrapped around the photosynthetic partner. The photosynthetic organism provides carbon and energy in the form of carbohydrates. Some cyanobacteria fix nitrogen from the atmosphere, contributing nitrogenous compounds to the association. In return, the fungus supplies minerals and protection from dryness and excessive light by encasing the algae in its mycelium. The fungus also attaches the symbiotic organism to the substrate.</a:t>
            </a:r>
          </a:p>
          <a:p>
            <a:endParaRPr lang="ru-RU" dirty="0"/>
          </a:p>
        </p:txBody>
      </p:sp>
      <p:sp>
        <p:nvSpPr>
          <p:cNvPr id="4" name="Прямоугольник 3"/>
          <p:cNvSpPr/>
          <p:nvPr/>
        </p:nvSpPr>
        <p:spPr>
          <a:xfrm>
            <a:off x="539552" y="188640"/>
            <a:ext cx="1439818" cy="584775"/>
          </a:xfrm>
          <a:prstGeom prst="rect">
            <a:avLst/>
          </a:prstGeom>
        </p:spPr>
        <p:txBody>
          <a:bodyPr wrap="none">
            <a:spAutoFit/>
          </a:bodyPr>
          <a:lstStyle/>
          <a:p>
            <a:r>
              <a:rPr lang="en-US" sz="3200" b="1" dirty="0"/>
              <a:t>Lichens</a:t>
            </a:r>
            <a:endParaRPr lang="ru-RU" sz="3200" dirty="0"/>
          </a:p>
        </p:txBody>
      </p:sp>
    </p:spTree>
    <p:extLst>
      <p:ext uri="{BB962C8B-B14F-4D97-AF65-F5344CB8AC3E}">
        <p14:creationId xmlns:p14="http://schemas.microsoft.com/office/powerpoint/2010/main" val="3430336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0"/>
            <a:ext cx="4035604" cy="5040000"/>
          </a:xfrm>
          <a:prstGeom prst="rect">
            <a:avLst/>
          </a:prstGeom>
        </p:spPr>
      </p:pic>
      <p:sp>
        <p:nvSpPr>
          <p:cNvPr id="5" name="Прямоугольник 4"/>
          <p:cNvSpPr/>
          <p:nvPr/>
        </p:nvSpPr>
        <p:spPr>
          <a:xfrm>
            <a:off x="323528" y="4941168"/>
            <a:ext cx="8604448" cy="1754326"/>
          </a:xfrm>
          <a:prstGeom prst="rect">
            <a:avLst/>
          </a:prstGeom>
        </p:spPr>
        <p:txBody>
          <a:bodyPr wrap="square">
            <a:spAutoFit/>
          </a:bodyPr>
          <a:lstStyle/>
          <a:p>
            <a:pPr algn="just"/>
            <a:r>
              <a:rPr lang="en-US" b="1" dirty="0" err="1"/>
              <a:t>Thallus</a:t>
            </a:r>
            <a:r>
              <a:rPr lang="en-US" b="1" dirty="0"/>
              <a:t> of lichen</a:t>
            </a:r>
            <a:r>
              <a:rPr lang="en-US" dirty="0"/>
              <a:t>: This cross-section of a lichen </a:t>
            </a:r>
            <a:r>
              <a:rPr lang="en-US" dirty="0" err="1"/>
              <a:t>thallus</a:t>
            </a:r>
            <a:r>
              <a:rPr lang="en-US" dirty="0"/>
              <a:t> shows the </a:t>
            </a:r>
          </a:p>
          <a:p>
            <a:pPr marL="342900" indent="-342900" algn="just">
              <a:buAutoNum type="alphaLcParenBoth"/>
            </a:pPr>
            <a:r>
              <a:rPr lang="en-US" b="1" dirty="0"/>
              <a:t>upper cortex of fungal hyphae</a:t>
            </a:r>
            <a:r>
              <a:rPr lang="en-US" dirty="0"/>
              <a:t>, which provides protection; </a:t>
            </a:r>
          </a:p>
          <a:p>
            <a:pPr marL="342900" indent="-342900" algn="just"/>
            <a:r>
              <a:rPr lang="en-US" b="1" dirty="0"/>
              <a:t>(b) algal zone </a:t>
            </a:r>
            <a:r>
              <a:rPr lang="en-US" dirty="0"/>
              <a:t>where photosynthesis occurs, </a:t>
            </a:r>
          </a:p>
          <a:p>
            <a:pPr marL="342900" indent="-342900" algn="just"/>
            <a:r>
              <a:rPr lang="en-US" b="1" dirty="0"/>
              <a:t>(c) medulla of fungal hyphae</a:t>
            </a:r>
            <a:r>
              <a:rPr lang="en-US" dirty="0"/>
              <a:t>, </a:t>
            </a:r>
          </a:p>
          <a:p>
            <a:pPr marL="342900" indent="-342900" algn="just"/>
            <a:r>
              <a:rPr lang="en-US" b="1" dirty="0"/>
              <a:t>d) lower cortex</a:t>
            </a:r>
            <a:r>
              <a:rPr lang="en-US" dirty="0"/>
              <a:t>, which also provides protection and may have </a:t>
            </a:r>
          </a:p>
          <a:p>
            <a:pPr marL="342900" indent="-342900" algn="just"/>
            <a:r>
              <a:rPr lang="en-US" b="1" dirty="0"/>
              <a:t>(e) </a:t>
            </a:r>
            <a:r>
              <a:rPr lang="en-US" b="1" dirty="0" err="1"/>
              <a:t>rhizines</a:t>
            </a:r>
            <a:r>
              <a:rPr lang="en-US" b="1" dirty="0"/>
              <a:t> </a:t>
            </a:r>
            <a:r>
              <a:rPr lang="en-US" dirty="0"/>
              <a:t>to anchor the </a:t>
            </a:r>
            <a:r>
              <a:rPr lang="en-US" dirty="0" err="1"/>
              <a:t>thallus</a:t>
            </a:r>
            <a:r>
              <a:rPr lang="en-US" dirty="0"/>
              <a:t> to the substrate.</a:t>
            </a:r>
            <a:endParaRPr lang="ru-RU" dirty="0"/>
          </a:p>
        </p:txBody>
      </p:sp>
      <p:sp>
        <p:nvSpPr>
          <p:cNvPr id="6" name="Прямоугольник 5"/>
          <p:cNvSpPr/>
          <p:nvPr/>
        </p:nvSpPr>
        <p:spPr>
          <a:xfrm>
            <a:off x="4860032" y="332656"/>
            <a:ext cx="3960440" cy="4154984"/>
          </a:xfrm>
          <a:prstGeom prst="rect">
            <a:avLst/>
          </a:prstGeom>
        </p:spPr>
        <p:txBody>
          <a:bodyPr wrap="square">
            <a:spAutoFit/>
          </a:bodyPr>
          <a:lstStyle/>
          <a:p>
            <a:pPr indent="447675" algn="just"/>
            <a:r>
              <a:rPr lang="en-US" sz="2400" dirty="0"/>
              <a:t>Generally, most of a lichen's bulk is made of interwoven fungal filaments. The fungus is called a </a:t>
            </a:r>
            <a:r>
              <a:rPr lang="en-US" sz="2400" b="1" dirty="0" err="1"/>
              <a:t>mycobiont</a:t>
            </a:r>
            <a:r>
              <a:rPr lang="en-US" sz="2400" b="1" dirty="0"/>
              <a:t>. </a:t>
            </a:r>
            <a:r>
              <a:rPr lang="en-US" sz="2400" dirty="0"/>
              <a:t>The photosynthesizing organism is called a </a:t>
            </a:r>
            <a:r>
              <a:rPr lang="en-US" sz="2400" b="1" dirty="0" err="1"/>
              <a:t>photobiont</a:t>
            </a:r>
            <a:r>
              <a:rPr lang="en-US" sz="2400" b="1" dirty="0"/>
              <a:t>. </a:t>
            </a:r>
            <a:r>
              <a:rPr lang="en-US" sz="2400" dirty="0"/>
              <a:t>Algal </a:t>
            </a:r>
            <a:r>
              <a:rPr lang="en-US" sz="2400" dirty="0" err="1"/>
              <a:t>photobionts</a:t>
            </a:r>
            <a:r>
              <a:rPr lang="en-US" sz="2400" dirty="0"/>
              <a:t> are called </a:t>
            </a:r>
            <a:r>
              <a:rPr lang="en-US" sz="2400" dirty="0" err="1"/>
              <a:t>phycobionts</a:t>
            </a:r>
            <a:r>
              <a:rPr lang="en-US" sz="2400" dirty="0"/>
              <a:t>. </a:t>
            </a:r>
            <a:r>
              <a:rPr lang="en-US" sz="2400" dirty="0" err="1"/>
              <a:t>Cyanobacteria</a:t>
            </a:r>
            <a:r>
              <a:rPr lang="en-US" sz="2400" dirty="0"/>
              <a:t> </a:t>
            </a:r>
            <a:r>
              <a:rPr lang="en-US" sz="2400" dirty="0" err="1"/>
              <a:t>photobionts</a:t>
            </a:r>
            <a:r>
              <a:rPr lang="en-US" sz="2400" dirty="0"/>
              <a:t> are called </a:t>
            </a:r>
            <a:r>
              <a:rPr lang="en-US" sz="2400" dirty="0" err="1"/>
              <a:t>cyanobionts</a:t>
            </a:r>
            <a:r>
              <a:rPr lang="en-US" sz="2400" dirty="0"/>
              <a:t>.</a:t>
            </a:r>
            <a:endParaRPr lang="ru-RU" sz="2400" dirty="0"/>
          </a:p>
        </p:txBody>
      </p:sp>
    </p:spTree>
    <p:extLst>
      <p:ext uri="{BB962C8B-B14F-4D97-AF65-F5344CB8AC3E}">
        <p14:creationId xmlns:p14="http://schemas.microsoft.com/office/powerpoint/2010/main" val="3863589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268760"/>
            <a:ext cx="6912768" cy="4104456"/>
          </a:xfrm>
        </p:spPr>
        <p:txBody>
          <a:bodyPr>
            <a:normAutofit lnSpcReduction="10000"/>
          </a:bodyPr>
          <a:lstStyle/>
          <a:p>
            <a:pPr marL="0" indent="357188" algn="just">
              <a:spcBef>
                <a:spcPts val="0"/>
              </a:spcBef>
              <a:buNone/>
            </a:pPr>
            <a:r>
              <a:rPr lang="en-US" sz="2400" dirty="0"/>
              <a:t>Lichens can live on rocks because they secrete enzymes that break rock down into soil; for this reason lichens are frequently the 'pioneer organisms in creating new ecosystems on newly formed or bare rock.</a:t>
            </a:r>
          </a:p>
          <a:p>
            <a:pPr marL="0" indent="357188" algn="just">
              <a:spcBef>
                <a:spcPts val="0"/>
              </a:spcBef>
              <a:buNone/>
            </a:pPr>
            <a:r>
              <a:rPr lang="en-US" sz="2400" dirty="0"/>
              <a:t>Lichens are very sensitive to the atmosphere and need clean, unpolluted air.</a:t>
            </a:r>
          </a:p>
          <a:p>
            <a:pPr marL="0" indent="357188" algn="just">
              <a:spcBef>
                <a:spcPts val="0"/>
              </a:spcBef>
              <a:buNone/>
            </a:pPr>
            <a:r>
              <a:rPr lang="en-US" sz="2400" dirty="0"/>
              <a:t>The </a:t>
            </a:r>
            <a:r>
              <a:rPr lang="en-US" sz="2400" dirty="0" err="1"/>
              <a:t>thallus</a:t>
            </a:r>
            <a:r>
              <a:rPr lang="en-US" sz="2400" dirty="0"/>
              <a:t> of lichens grows very slowly, expanding its diameter a few millimeters per year. Both the fungus and the alga participate in the formation of dispersal units for reproduction. </a:t>
            </a:r>
          </a:p>
          <a:p>
            <a:pPr marL="0" indent="357188" algn="just">
              <a:spcBef>
                <a:spcPts val="0"/>
              </a:spcBef>
              <a:buNone/>
            </a:pPr>
            <a:r>
              <a:rPr lang="en-US" sz="2400" dirty="0"/>
              <a:t> </a:t>
            </a:r>
          </a:p>
          <a:p>
            <a:pPr marL="0" indent="357188" algn="just">
              <a:spcBef>
                <a:spcPts val="0"/>
              </a:spcBef>
              <a:buNone/>
            </a:pPr>
            <a:endParaRPr lang="ru-RU" sz="2400" dirty="0"/>
          </a:p>
          <a:p>
            <a:pPr marL="0" indent="357188" algn="just">
              <a:spcBef>
                <a:spcPts val="0"/>
              </a:spcBef>
              <a:buNone/>
            </a:pPr>
            <a:endParaRPr lang="en-US" sz="2400" dirty="0"/>
          </a:p>
          <a:p>
            <a:pPr marL="0" indent="357188" algn="just">
              <a:spcBef>
                <a:spcPts val="0"/>
              </a:spcBef>
              <a:buNone/>
            </a:pPr>
            <a:endParaRPr lang="ru-RU" sz="2400" dirty="0"/>
          </a:p>
        </p:txBody>
      </p:sp>
    </p:spTree>
    <p:extLst>
      <p:ext uri="{BB962C8B-B14F-4D97-AF65-F5344CB8AC3E}">
        <p14:creationId xmlns:p14="http://schemas.microsoft.com/office/powerpoint/2010/main" val="7952820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5"/>
            <a:ext cx="7776864" cy="5840492"/>
          </a:xfrm>
          <a:prstGeom prst="rect">
            <a:avLst/>
          </a:prstGeom>
        </p:spPr>
        <p:txBody>
          <a:bodyPr wrap="square">
            <a:spAutoFit/>
          </a:bodyPr>
          <a:lstStyle/>
          <a:p>
            <a:pPr indent="447675" algn="just"/>
            <a:r>
              <a:rPr lang="en-US" sz="2400" dirty="0"/>
              <a:t>Lichens commonly reproduce by simple fragmentation, by the production of special powdery propagules known as </a:t>
            </a:r>
            <a:r>
              <a:rPr lang="en-US" sz="2400" b="1" dirty="0"/>
              <a:t>soredia</a:t>
            </a:r>
            <a:r>
              <a:rPr lang="en-US" sz="2400" dirty="0"/>
              <a:t>, or by small outgrowths known as </a:t>
            </a:r>
            <a:r>
              <a:rPr lang="en-US" sz="2400" b="1" dirty="0"/>
              <a:t>isidia.</a:t>
            </a:r>
            <a:r>
              <a:rPr lang="en-US" sz="2400" dirty="0"/>
              <a:t> Fragments, </a:t>
            </a:r>
            <a:r>
              <a:rPr lang="en-US" sz="2400" dirty="0" err="1"/>
              <a:t>soredia</a:t>
            </a:r>
            <a:r>
              <a:rPr lang="en-US" sz="2400" dirty="0"/>
              <a:t>, and </a:t>
            </a:r>
            <a:r>
              <a:rPr lang="en-US" sz="2400" dirty="0" err="1"/>
              <a:t>isidia</a:t>
            </a:r>
            <a:r>
              <a:rPr lang="en-US" sz="2400" dirty="0"/>
              <a:t>, which all contain both fungal </a:t>
            </a:r>
            <a:r>
              <a:rPr lang="en-US" sz="2400" dirty="0" err="1"/>
              <a:t>hyphae</a:t>
            </a:r>
            <a:r>
              <a:rPr lang="en-US" sz="2400" dirty="0"/>
              <a:t> and algae or </a:t>
            </a:r>
            <a:r>
              <a:rPr lang="en-US" sz="2400" dirty="0" err="1"/>
              <a:t>cyanobacteria</a:t>
            </a:r>
            <a:r>
              <a:rPr lang="en-US" sz="2400" dirty="0"/>
              <a:t>, act as small dispersal units to establish the lichen in new localities. The fungal component of the lichen produces </a:t>
            </a:r>
            <a:r>
              <a:rPr lang="en-US" sz="2400" dirty="0" err="1"/>
              <a:t>ascospores</a:t>
            </a:r>
            <a:r>
              <a:rPr lang="en-US" sz="2400" dirty="0"/>
              <a:t>, conidia, or </a:t>
            </a:r>
            <a:r>
              <a:rPr lang="en-US" sz="2400" dirty="0" err="1"/>
              <a:t>basidiospores</a:t>
            </a:r>
            <a:r>
              <a:rPr lang="en-US" sz="2400" dirty="0"/>
              <a:t> that are typical of its taxonomic group. If the fungus is an </a:t>
            </a:r>
            <a:r>
              <a:rPr lang="en-US" sz="2400" dirty="0" err="1"/>
              <a:t>ascomycete</a:t>
            </a:r>
            <a:r>
              <a:rPr lang="en-US" sz="2400" dirty="0"/>
              <a:t>, it may form </a:t>
            </a:r>
            <a:r>
              <a:rPr lang="en-US" sz="2400" dirty="0" err="1"/>
              <a:t>ascomata</a:t>
            </a:r>
            <a:r>
              <a:rPr lang="en-US" sz="2400" dirty="0"/>
              <a:t>, which are similar to those of other </a:t>
            </a:r>
            <a:r>
              <a:rPr lang="en-US" sz="2400" dirty="0" err="1"/>
              <a:t>ascomycetes</a:t>
            </a:r>
            <a:r>
              <a:rPr lang="en-US" sz="2400" dirty="0"/>
              <a:t> except that, in lichens, the </a:t>
            </a:r>
            <a:r>
              <a:rPr lang="en-US" sz="2400" dirty="0" err="1"/>
              <a:t>ascomata</a:t>
            </a:r>
            <a:r>
              <a:rPr lang="en-US" sz="2400" dirty="0"/>
              <a:t> may endure and produce spores slowly but continuously over a number of years. Regardless of the type of spore, any of them may form new lichens when they germinate and come into contact with the appropriate green algae or </a:t>
            </a:r>
            <a:r>
              <a:rPr lang="en-US" sz="2400" dirty="0" err="1"/>
              <a:t>cyanobacteria</a:t>
            </a:r>
            <a:r>
              <a:rPr lang="en-US" sz="2400" dirty="0"/>
              <a:t>.</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elte.prompt.hu/sites/default/files/tananyagok/StructureOfPlantsAndFungi/images/494662b6.jpg"/>
          <p:cNvPicPr>
            <a:picLocks noChangeAspect="1" noChangeArrowheads="1"/>
          </p:cNvPicPr>
          <p:nvPr/>
        </p:nvPicPr>
        <p:blipFill>
          <a:blip r:embed="rId2" cstate="print"/>
          <a:srcRect l="2814" t="5001" r="7126" b="4989"/>
          <a:stretch>
            <a:fillRect/>
          </a:stretch>
        </p:blipFill>
        <p:spPr bwMode="auto">
          <a:xfrm>
            <a:off x="0" y="116632"/>
            <a:ext cx="2901324" cy="4896000"/>
          </a:xfrm>
          <a:prstGeom prst="rect">
            <a:avLst/>
          </a:prstGeom>
          <a:noFill/>
        </p:spPr>
      </p:pic>
      <p:sp>
        <p:nvSpPr>
          <p:cNvPr id="3" name="Прямоугольник 2"/>
          <p:cNvSpPr/>
          <p:nvPr/>
        </p:nvSpPr>
        <p:spPr>
          <a:xfrm>
            <a:off x="179512" y="5301208"/>
            <a:ext cx="6408712" cy="923330"/>
          </a:xfrm>
          <a:prstGeom prst="rect">
            <a:avLst/>
          </a:prstGeom>
        </p:spPr>
        <p:txBody>
          <a:bodyPr wrap="square">
            <a:spAutoFit/>
          </a:bodyPr>
          <a:lstStyle/>
          <a:p>
            <a:pPr algn="just"/>
            <a:r>
              <a:rPr lang="en-US" b="1" dirty="0"/>
              <a:t>Fig 1 - Schematic structure of the cell membrane and cell wall fungi. </a:t>
            </a:r>
            <a:r>
              <a:rPr lang="en-US" dirty="0"/>
              <a:t>1: cell membrane; 2: </a:t>
            </a:r>
            <a:r>
              <a:rPr lang="en-US" dirty="0" err="1"/>
              <a:t>ergosterol</a:t>
            </a:r>
            <a:r>
              <a:rPr lang="en-US" dirty="0"/>
              <a:t>; 3: chitin; 4: </a:t>
            </a:r>
            <a:r>
              <a:rPr lang="en-US" dirty="0" err="1"/>
              <a:t>anchore</a:t>
            </a:r>
            <a:r>
              <a:rPr lang="en-US" dirty="0"/>
              <a:t>-proteins; 5: </a:t>
            </a:r>
            <a:r>
              <a:rPr lang="el-GR" dirty="0"/>
              <a:t>β(1,3) </a:t>
            </a:r>
            <a:r>
              <a:rPr lang="en-US" dirty="0" err="1"/>
              <a:t>glucan</a:t>
            </a:r>
            <a:r>
              <a:rPr lang="en-US" dirty="0"/>
              <a:t>; 6: </a:t>
            </a:r>
            <a:r>
              <a:rPr lang="el-GR" dirty="0"/>
              <a:t>β(1,6) </a:t>
            </a:r>
            <a:r>
              <a:rPr lang="en-US" dirty="0" err="1"/>
              <a:t>glucan</a:t>
            </a:r>
            <a:r>
              <a:rPr lang="en-US" dirty="0"/>
              <a:t>; 7: </a:t>
            </a:r>
            <a:r>
              <a:rPr lang="en-US" dirty="0" err="1"/>
              <a:t>mannoproteins</a:t>
            </a:r>
            <a:r>
              <a:rPr lang="en-US" dirty="0"/>
              <a:t>.</a:t>
            </a:r>
            <a:endParaRPr lang="ru-RU" dirty="0"/>
          </a:p>
        </p:txBody>
      </p:sp>
      <p:sp>
        <p:nvSpPr>
          <p:cNvPr id="4" name="Прямоугольник 3"/>
          <p:cNvSpPr/>
          <p:nvPr/>
        </p:nvSpPr>
        <p:spPr>
          <a:xfrm>
            <a:off x="3131840" y="260648"/>
            <a:ext cx="5760640" cy="4832092"/>
          </a:xfrm>
          <a:prstGeom prst="rect">
            <a:avLst/>
          </a:prstGeom>
        </p:spPr>
        <p:txBody>
          <a:bodyPr wrap="square">
            <a:spAutoFit/>
          </a:bodyPr>
          <a:lstStyle/>
          <a:p>
            <a:pPr indent="447675" algn="just"/>
            <a:r>
              <a:rPr lang="en-US" sz="2200" dirty="0"/>
              <a:t>Both the structure and composition of the fungal cell wall have unique characteristics (Fig. 1). The rigid layers of fungal cell walls contain complex polysaccharides called </a:t>
            </a:r>
            <a:r>
              <a:rPr lang="en-US" sz="2200" b="1" dirty="0"/>
              <a:t>chitin</a:t>
            </a:r>
            <a:r>
              <a:rPr lang="en-US" sz="2200" dirty="0"/>
              <a:t> and </a:t>
            </a:r>
            <a:r>
              <a:rPr lang="en-US" sz="2200" b="1" dirty="0" err="1"/>
              <a:t>glucans</a:t>
            </a:r>
            <a:r>
              <a:rPr lang="en-US" sz="2200" dirty="0"/>
              <a:t>. Chitin, also found in the exoskeleton of insects, gives structural strength to the cell walls of fungi. The wall protects the cell from desiccation and predators. </a:t>
            </a:r>
          </a:p>
          <a:p>
            <a:pPr indent="447675" algn="just"/>
            <a:r>
              <a:rPr lang="en-US" sz="2200" dirty="0"/>
              <a:t>Fungi have plasma membranes similar to other eukaryotes, except that the structure is stabilized by </a:t>
            </a:r>
            <a:r>
              <a:rPr lang="en-US" sz="2200" b="1" dirty="0" err="1"/>
              <a:t>ergosterol</a:t>
            </a:r>
            <a:r>
              <a:rPr lang="en-US" sz="2200" dirty="0"/>
              <a:t>: a steroid molecule that replaces the cholesterol found in animal cell membranes. Most members of the kingdom Fungi are </a:t>
            </a:r>
            <a:r>
              <a:rPr lang="en-US" sz="2200" dirty="0" err="1"/>
              <a:t>nonmotile</a:t>
            </a:r>
            <a:r>
              <a:rPr lang="en-US" sz="2200"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rcRect l="9697" t="55231" r="11479" b="22321"/>
          <a:stretch>
            <a:fillRect/>
          </a:stretch>
        </p:blipFill>
        <p:spPr>
          <a:xfrm>
            <a:off x="323528" y="332656"/>
            <a:ext cx="8594525" cy="2916000"/>
          </a:xfrm>
          <a:prstGeom prst="rect">
            <a:avLst/>
          </a:prstGeom>
        </p:spPr>
      </p:pic>
      <p:sp>
        <p:nvSpPr>
          <p:cNvPr id="3" name="Прямоугольник 2"/>
          <p:cNvSpPr/>
          <p:nvPr/>
        </p:nvSpPr>
        <p:spPr>
          <a:xfrm>
            <a:off x="179512" y="3501008"/>
            <a:ext cx="8640960" cy="2585323"/>
          </a:xfrm>
          <a:prstGeom prst="rect">
            <a:avLst/>
          </a:prstGeom>
        </p:spPr>
        <p:txBody>
          <a:bodyPr wrap="square">
            <a:spAutoFit/>
          </a:bodyPr>
          <a:lstStyle/>
          <a:p>
            <a:r>
              <a:rPr lang="en-US" b="1" dirty="0"/>
              <a:t>Fig.  A stratified lichen </a:t>
            </a:r>
            <a:r>
              <a:rPr lang="en-US" b="1" i="1" dirty="0"/>
              <a:t>(a) A cross section of the lichen </a:t>
            </a:r>
            <a:r>
              <a:rPr lang="en-US" b="1" i="1" dirty="0" err="1"/>
              <a:t>Lobaria</a:t>
            </a:r>
            <a:r>
              <a:rPr lang="en-US" b="1" i="1" dirty="0"/>
              <a:t> </a:t>
            </a:r>
            <a:r>
              <a:rPr lang="en-US" b="1" i="1" dirty="0" err="1"/>
              <a:t>verrucosa</a:t>
            </a:r>
            <a:r>
              <a:rPr lang="en-US" b="1" i="1" dirty="0"/>
              <a:t>, shown here releasing </a:t>
            </a:r>
            <a:r>
              <a:rPr lang="en-US" dirty="0" err="1"/>
              <a:t>soredia</a:t>
            </a:r>
            <a:r>
              <a:rPr lang="en-US" dirty="0"/>
              <a:t> consisting of </a:t>
            </a:r>
            <a:r>
              <a:rPr lang="en-US" dirty="0" err="1"/>
              <a:t>hyphae</a:t>
            </a:r>
            <a:r>
              <a:rPr lang="en-US" dirty="0"/>
              <a:t> wrapped around </a:t>
            </a:r>
            <a:r>
              <a:rPr lang="en-US" dirty="0" err="1"/>
              <a:t>cyanobacteria</a:t>
            </a:r>
            <a:r>
              <a:rPr lang="en-US" dirty="0"/>
              <a:t>. There are four distinct layers: (1) the upper cortex, a protective surface of heavily gelatinized fungal </a:t>
            </a:r>
            <a:r>
              <a:rPr lang="en-US" dirty="0" err="1"/>
              <a:t>hyphae</a:t>
            </a:r>
            <a:r>
              <a:rPr lang="en-US" dirty="0"/>
              <a:t>; (2) the </a:t>
            </a:r>
            <a:r>
              <a:rPr lang="en-US" dirty="0" err="1"/>
              <a:t>photobiont</a:t>
            </a:r>
            <a:r>
              <a:rPr lang="en-US" dirty="0"/>
              <a:t> layer, which, in </a:t>
            </a:r>
            <a:r>
              <a:rPr lang="en-US" i="1" dirty="0" err="1"/>
              <a:t>Lobaria</a:t>
            </a:r>
            <a:r>
              <a:rPr lang="en-US" i="1" dirty="0"/>
              <a:t>, consists of </a:t>
            </a:r>
            <a:r>
              <a:rPr lang="en-US" i="1" dirty="0" err="1"/>
              <a:t>cyanobacterial</a:t>
            </a:r>
            <a:r>
              <a:rPr lang="en-US" i="1" dirty="0"/>
              <a:t> cells and loosely interwoven, thin-walled </a:t>
            </a:r>
            <a:r>
              <a:rPr lang="en-US" i="1" dirty="0" err="1"/>
              <a:t>hyphae</a:t>
            </a:r>
            <a:r>
              <a:rPr lang="en-US" i="1" dirty="0"/>
              <a:t>; </a:t>
            </a:r>
            <a:r>
              <a:rPr lang="en-US" dirty="0"/>
              <a:t>(3) the medulla, consisting of loosely packed, weakly gelatinized </a:t>
            </a:r>
            <a:r>
              <a:rPr lang="en-US" dirty="0" err="1"/>
              <a:t>hyphae</a:t>
            </a:r>
            <a:r>
              <a:rPr lang="en-US" dirty="0"/>
              <a:t>, which makes up about </a:t>
            </a:r>
            <a:r>
              <a:rPr lang="en-US" dirty="0" err="1"/>
              <a:t>twothirds</a:t>
            </a:r>
            <a:r>
              <a:rPr lang="en-US" dirty="0"/>
              <a:t> of the thickness of the </a:t>
            </a:r>
            <a:r>
              <a:rPr lang="en-US" dirty="0" err="1"/>
              <a:t>thallus</a:t>
            </a:r>
            <a:r>
              <a:rPr lang="en-US" dirty="0"/>
              <a:t> and appears to serve as a storage area; and (4) the lower cortex, which is thinner than the upper cortex and is covered with fine projections (</a:t>
            </a:r>
            <a:r>
              <a:rPr lang="en-US" dirty="0" err="1"/>
              <a:t>rhizines</a:t>
            </a:r>
            <a:r>
              <a:rPr lang="en-US" dirty="0"/>
              <a:t>) that attach the lichen to its substrate. </a:t>
            </a:r>
            <a:r>
              <a:rPr lang="en-US" b="1" i="1" dirty="0"/>
              <a:t>(b) A </a:t>
            </a:r>
            <a:r>
              <a:rPr lang="en-US" b="1" i="1" dirty="0" err="1"/>
              <a:t>soredium</a:t>
            </a:r>
            <a:r>
              <a:rPr lang="en-US" b="1" i="1" dirty="0"/>
              <a:t>, composed of fungal </a:t>
            </a:r>
            <a:r>
              <a:rPr lang="en-US" b="1" i="1" dirty="0" err="1"/>
              <a:t>hyphae</a:t>
            </a:r>
            <a:r>
              <a:rPr lang="en-US" b="1" i="1" dirty="0"/>
              <a:t> and cells of the </a:t>
            </a:r>
            <a:r>
              <a:rPr lang="en-US" b="1" i="1" dirty="0" err="1"/>
              <a:t>photobiont</a:t>
            </a:r>
            <a:r>
              <a:rPr lang="en-US" b="1" i="1" dirty="0"/>
              <a:t>.</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9832"/>
            <a:ext cx="5328592" cy="6264696"/>
          </a:xfrm>
        </p:spPr>
        <p:txBody>
          <a:bodyPr>
            <a:noAutofit/>
          </a:bodyPr>
          <a:lstStyle/>
          <a:p>
            <a:pPr marL="0" indent="357188" algn="just">
              <a:spcBef>
                <a:spcPts val="0"/>
              </a:spcBef>
              <a:buNone/>
            </a:pPr>
            <a:r>
              <a:rPr lang="en-US" sz="2800" dirty="0">
                <a:solidFill>
                  <a:schemeClr val="tx2">
                    <a:lumMod val="75000"/>
                  </a:schemeClr>
                </a:solidFill>
              </a:rPr>
              <a:t>Key Terms</a:t>
            </a:r>
            <a:endParaRPr lang="ru-RU" sz="2800" dirty="0">
              <a:solidFill>
                <a:schemeClr val="tx2">
                  <a:lumMod val="75000"/>
                </a:schemeClr>
              </a:solidFill>
            </a:endParaRPr>
          </a:p>
          <a:p>
            <a:pPr marL="0" indent="357188" algn="just">
              <a:spcBef>
                <a:spcPts val="0"/>
              </a:spcBef>
              <a:buNone/>
            </a:pPr>
            <a:endParaRPr lang="en-US" sz="2800" dirty="0">
              <a:solidFill>
                <a:schemeClr val="tx2">
                  <a:lumMod val="75000"/>
                </a:schemeClr>
              </a:solidFill>
            </a:endParaRPr>
          </a:p>
          <a:p>
            <a:pPr marL="0" indent="357188" algn="just">
              <a:spcBef>
                <a:spcPts val="0"/>
              </a:spcBef>
              <a:buNone/>
            </a:pPr>
            <a:r>
              <a:rPr lang="en-US" sz="2400" b="1" i="1" dirty="0">
                <a:solidFill>
                  <a:schemeClr val="tx2">
                    <a:lumMod val="75000"/>
                  </a:schemeClr>
                </a:solidFill>
              </a:rPr>
              <a:t>Mycelium</a:t>
            </a:r>
            <a:r>
              <a:rPr lang="en-US" sz="2400" i="1" dirty="0">
                <a:solidFill>
                  <a:schemeClr val="tx2">
                    <a:lumMod val="75000"/>
                  </a:schemeClr>
                </a:solidFill>
              </a:rPr>
              <a:t>: </a:t>
            </a:r>
            <a:r>
              <a:rPr lang="en-US" sz="2400" dirty="0"/>
              <a:t>the vegetative part of any fungus, consisting of a mass of branching, threadlike hyphae, often underground</a:t>
            </a:r>
          </a:p>
          <a:p>
            <a:pPr marL="0" indent="357188" algn="just">
              <a:spcBef>
                <a:spcPts val="0"/>
              </a:spcBef>
              <a:buNone/>
            </a:pPr>
            <a:r>
              <a:rPr lang="en-US" sz="2400" b="1" i="1" dirty="0" err="1">
                <a:solidFill>
                  <a:schemeClr val="tx2">
                    <a:lumMod val="75000"/>
                  </a:schemeClr>
                </a:solidFill>
              </a:rPr>
              <a:t>Hypha</a:t>
            </a:r>
            <a:r>
              <a:rPr lang="en-US" sz="2400" i="1" dirty="0">
                <a:solidFill>
                  <a:schemeClr val="tx2">
                    <a:lumMod val="75000"/>
                  </a:schemeClr>
                </a:solidFill>
              </a:rPr>
              <a:t>: </a:t>
            </a:r>
            <a:r>
              <a:rPr lang="en-US" sz="2400" dirty="0"/>
              <a:t>a long, branching, filamentous structure of a fungus that is the main mode of vegetative growth</a:t>
            </a:r>
          </a:p>
          <a:p>
            <a:pPr marL="0" indent="357188" algn="just">
              <a:spcBef>
                <a:spcPts val="0"/>
              </a:spcBef>
              <a:buNone/>
            </a:pPr>
            <a:r>
              <a:rPr lang="en-US" sz="2400" b="1" i="1" dirty="0">
                <a:solidFill>
                  <a:schemeClr val="tx2">
                    <a:lumMod val="75000"/>
                  </a:schemeClr>
                </a:solidFill>
              </a:rPr>
              <a:t>Septum:</a:t>
            </a:r>
            <a:r>
              <a:rPr lang="en-US" sz="2400" i="1" dirty="0">
                <a:solidFill>
                  <a:schemeClr val="tx2">
                    <a:lumMod val="75000"/>
                  </a:schemeClr>
                </a:solidFill>
              </a:rPr>
              <a:t> </a:t>
            </a:r>
            <a:r>
              <a:rPr lang="en-US" sz="2400" dirty="0"/>
              <a:t>cell wall division between hyphae of a fungus</a:t>
            </a:r>
          </a:p>
          <a:p>
            <a:pPr marL="0" indent="357188" algn="just">
              <a:spcBef>
                <a:spcPts val="0"/>
              </a:spcBef>
              <a:buNone/>
            </a:pPr>
            <a:r>
              <a:rPr lang="en-US" sz="2400" b="1" i="1" dirty="0" err="1">
                <a:solidFill>
                  <a:schemeClr val="tx2">
                    <a:lumMod val="75000"/>
                  </a:schemeClr>
                </a:solidFill>
              </a:rPr>
              <a:t>Thallus</a:t>
            </a:r>
            <a:r>
              <a:rPr lang="en-US" sz="2400" b="1" i="1" dirty="0">
                <a:solidFill>
                  <a:schemeClr val="tx2">
                    <a:lumMod val="75000"/>
                  </a:schemeClr>
                </a:solidFill>
              </a:rPr>
              <a:t>:</a:t>
            </a:r>
            <a:r>
              <a:rPr lang="en-US" sz="2400" i="1" dirty="0">
                <a:solidFill>
                  <a:schemeClr val="tx2">
                    <a:lumMod val="75000"/>
                  </a:schemeClr>
                </a:solidFill>
              </a:rPr>
              <a:t> </a:t>
            </a:r>
            <a:r>
              <a:rPr lang="en-US" sz="2400" dirty="0"/>
              <a:t>vegetative body of a fungus</a:t>
            </a:r>
          </a:p>
          <a:p>
            <a:pPr marL="0" indent="357188" algn="just">
              <a:spcBef>
                <a:spcPts val="0"/>
              </a:spcBef>
              <a:buNone/>
            </a:pPr>
            <a:r>
              <a:rPr lang="en-US" sz="2400" b="1" i="1" dirty="0">
                <a:solidFill>
                  <a:schemeClr val="tx2">
                    <a:lumMod val="75000"/>
                  </a:schemeClr>
                </a:solidFill>
              </a:rPr>
              <a:t>Chitin</a:t>
            </a:r>
            <a:r>
              <a:rPr lang="en-US" sz="2400" i="1" dirty="0">
                <a:solidFill>
                  <a:schemeClr val="tx2">
                    <a:lumMod val="75000"/>
                  </a:schemeClr>
                </a:solidFill>
              </a:rPr>
              <a:t>: </a:t>
            </a:r>
            <a:r>
              <a:rPr lang="en-US" sz="2400" dirty="0"/>
              <a:t>a complex polysaccharide, found in the exoskeletons of arthropods and in the cell walls of fungi; thought to be responsible for some forms of asthma in humans</a:t>
            </a:r>
            <a:endParaRPr lang="ru-RU" sz="2400" dirty="0"/>
          </a:p>
        </p:txBody>
      </p:sp>
      <p:pic>
        <p:nvPicPr>
          <p:cNvPr id="2" name="Рисунок 1">
            <a:extLst>
              <a:ext uri="{FF2B5EF4-FFF2-40B4-BE49-F238E27FC236}">
                <a16:creationId xmlns:a16="http://schemas.microsoft.com/office/drawing/2014/main" id="{5D0748E2-7F2C-F41C-A663-2B1654400BDD}"/>
              </a:ext>
            </a:extLst>
          </p:cNvPr>
          <p:cNvPicPr>
            <a:picLocks noChangeAspect="1"/>
          </p:cNvPicPr>
          <p:nvPr/>
        </p:nvPicPr>
        <p:blipFill>
          <a:blip r:embed="rId2"/>
          <a:stretch>
            <a:fillRect/>
          </a:stretch>
        </p:blipFill>
        <p:spPr>
          <a:xfrm>
            <a:off x="5220072" y="2348880"/>
            <a:ext cx="3923928" cy="3221156"/>
          </a:xfrm>
          <a:prstGeom prst="rect">
            <a:avLst/>
          </a:prstGeom>
        </p:spPr>
      </p:pic>
    </p:spTree>
    <p:extLst>
      <p:ext uri="{BB962C8B-B14F-4D97-AF65-F5344CB8AC3E}">
        <p14:creationId xmlns:p14="http://schemas.microsoft.com/office/powerpoint/2010/main" val="356959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3384376"/>
          </a:xfrm>
        </p:spPr>
        <p:txBody>
          <a:bodyPr>
            <a:normAutofit fontScale="92500"/>
          </a:bodyPr>
          <a:lstStyle/>
          <a:p>
            <a:pPr>
              <a:buNone/>
            </a:pPr>
            <a:r>
              <a:rPr lang="en-US" b="1" dirty="0">
                <a:solidFill>
                  <a:schemeClr val="tx2">
                    <a:lumMod val="75000"/>
                  </a:schemeClr>
                </a:solidFill>
              </a:rPr>
              <a:t>Structure of Fungi:</a:t>
            </a:r>
          </a:p>
          <a:p>
            <a:pPr marL="0" indent="357188" algn="just">
              <a:spcBef>
                <a:spcPts val="0"/>
              </a:spcBef>
              <a:buNone/>
            </a:pPr>
            <a:r>
              <a:rPr lang="en-US" sz="2400" dirty="0"/>
              <a:t>1</a:t>
            </a:r>
            <a:r>
              <a:rPr lang="en-US" dirty="0"/>
              <a:t>. </a:t>
            </a:r>
            <a:r>
              <a:rPr lang="en-US" sz="2400" i="1" dirty="0" err="1">
                <a:solidFill>
                  <a:schemeClr val="tx2">
                    <a:lumMod val="75000"/>
                  </a:schemeClr>
                </a:solidFill>
              </a:rPr>
              <a:t>Hyphae</a:t>
            </a:r>
            <a:r>
              <a:rPr lang="en-US" sz="2400" i="1" dirty="0">
                <a:solidFill>
                  <a:schemeClr val="tx2">
                    <a:lumMod val="75000"/>
                  </a:schemeClr>
                </a:solidFill>
              </a:rPr>
              <a:t> </a:t>
            </a:r>
            <a:r>
              <a:rPr lang="en-US" sz="2400" dirty="0"/>
              <a:t>- the vegetative filament, thin strands only one cell in thickness. Most </a:t>
            </a:r>
            <a:r>
              <a:rPr lang="en-US" sz="2400" dirty="0" err="1"/>
              <a:t>hyphae</a:t>
            </a:r>
            <a:r>
              <a:rPr lang="en-US" sz="2400" dirty="0"/>
              <a:t> have </a:t>
            </a:r>
            <a:r>
              <a:rPr lang="en-US" sz="2400" dirty="0" err="1"/>
              <a:t>crosswalls</a:t>
            </a:r>
            <a:r>
              <a:rPr lang="en-US" sz="2400" dirty="0"/>
              <a:t> that form cells and called</a:t>
            </a:r>
            <a:r>
              <a:rPr lang="en-US" sz="2400" b="1" dirty="0"/>
              <a:t> </a:t>
            </a:r>
            <a:r>
              <a:rPr lang="en-US" sz="2400" i="1" dirty="0">
                <a:solidFill>
                  <a:schemeClr val="tx2">
                    <a:lumMod val="75000"/>
                  </a:schemeClr>
                </a:solidFill>
              </a:rPr>
              <a:t>septa. </a:t>
            </a:r>
            <a:r>
              <a:rPr lang="en-US" sz="2400" dirty="0"/>
              <a:t>The </a:t>
            </a:r>
            <a:r>
              <a:rPr lang="en-US" sz="2400" b="1" dirty="0"/>
              <a:t>non-</a:t>
            </a:r>
            <a:r>
              <a:rPr lang="en-US" sz="2400" b="1" dirty="0" err="1"/>
              <a:t>septate</a:t>
            </a:r>
            <a:r>
              <a:rPr lang="en-US" sz="2400" b="1" dirty="0"/>
              <a:t> </a:t>
            </a:r>
            <a:r>
              <a:rPr lang="en-US" sz="2400" b="1" dirty="0" err="1"/>
              <a:t>hyphae</a:t>
            </a:r>
            <a:r>
              <a:rPr lang="en-US" sz="2400" b="1" dirty="0"/>
              <a:t> are </a:t>
            </a:r>
            <a:r>
              <a:rPr lang="en-US" sz="2400" b="1" i="1" dirty="0" err="1">
                <a:solidFill>
                  <a:schemeClr val="tx2">
                    <a:lumMod val="75000"/>
                  </a:schemeClr>
                </a:solidFill>
              </a:rPr>
              <a:t>coenocytic</a:t>
            </a:r>
            <a:r>
              <a:rPr lang="en-US" sz="2400" b="1" dirty="0"/>
              <a:t>,</a:t>
            </a:r>
            <a:r>
              <a:rPr lang="en-US" sz="2400" dirty="0"/>
              <a:t> so one continuous </a:t>
            </a:r>
            <a:r>
              <a:rPr lang="en-US" sz="2400" dirty="0" err="1"/>
              <a:t>hyphal</a:t>
            </a:r>
            <a:r>
              <a:rPr lang="en-US" sz="2400" dirty="0"/>
              <a:t> segment may contain multitudes of nuclei. Then there are </a:t>
            </a:r>
            <a:r>
              <a:rPr lang="en-US" sz="2400" dirty="0" err="1"/>
              <a:t>monokaryotic</a:t>
            </a:r>
            <a:r>
              <a:rPr lang="en-US" sz="2400" dirty="0"/>
              <a:t> </a:t>
            </a:r>
            <a:r>
              <a:rPr lang="en-US" sz="2400" dirty="0" err="1"/>
              <a:t>hyphae</a:t>
            </a:r>
            <a:r>
              <a:rPr lang="en-US" sz="2400" dirty="0"/>
              <a:t>, when one nucleus is in one </a:t>
            </a:r>
            <a:r>
              <a:rPr lang="en-US" sz="2400" dirty="0" err="1"/>
              <a:t>hyphal</a:t>
            </a:r>
            <a:r>
              <a:rPr lang="en-US" sz="2400" dirty="0"/>
              <a:t> segment or the special </a:t>
            </a:r>
            <a:r>
              <a:rPr lang="en-US" sz="2400" dirty="0" err="1"/>
              <a:t>dikaryotic</a:t>
            </a:r>
            <a:r>
              <a:rPr lang="en-US" sz="2400" dirty="0"/>
              <a:t> </a:t>
            </a:r>
            <a:r>
              <a:rPr lang="en-US" sz="2400" dirty="0" err="1"/>
              <a:t>hyphae</a:t>
            </a:r>
            <a:r>
              <a:rPr lang="en-US" sz="2400" dirty="0"/>
              <a:t> when two nuclei are in one segment.</a:t>
            </a:r>
          </a:p>
          <a:p>
            <a:pPr marL="0" indent="357188" algn="just">
              <a:spcBef>
                <a:spcPts val="0"/>
              </a:spcBef>
              <a:buNone/>
            </a:pPr>
            <a:r>
              <a:rPr lang="en-US" sz="2400" i="1" dirty="0" err="1">
                <a:solidFill>
                  <a:schemeClr val="tx2">
                    <a:lumMod val="75000"/>
                  </a:schemeClr>
                </a:solidFill>
              </a:rPr>
              <a:t>Hyphae</a:t>
            </a:r>
            <a:r>
              <a:rPr lang="en-US" sz="2400" dirty="0"/>
              <a:t> have </a:t>
            </a:r>
            <a:r>
              <a:rPr lang="en-US" sz="2400" i="1" dirty="0">
                <a:solidFill>
                  <a:schemeClr val="tx2">
                    <a:lumMod val="75000"/>
                  </a:schemeClr>
                </a:solidFill>
              </a:rPr>
              <a:t>pores</a:t>
            </a:r>
            <a:r>
              <a:rPr lang="en-US" sz="2400" dirty="0"/>
              <a:t> that allow most organelles to diffuse easily from one cell to the next as needed.</a:t>
            </a:r>
          </a:p>
          <a:p>
            <a:endParaRPr lang="ru-RU" dirty="0"/>
          </a:p>
        </p:txBody>
      </p:sp>
      <p:pic>
        <p:nvPicPr>
          <p:cNvPr id="5" name="Объект 3"/>
          <p:cNvPicPr>
            <a:picLocks noChangeAspect="1"/>
          </p:cNvPicPr>
          <p:nvPr/>
        </p:nvPicPr>
        <p:blipFill rotWithShape="1">
          <a:blip r:embed="rId2" cstate="print"/>
          <a:srcRect t="14114"/>
          <a:stretch/>
        </p:blipFill>
        <p:spPr>
          <a:xfrm>
            <a:off x="683568" y="3717032"/>
            <a:ext cx="7809937" cy="2649607"/>
          </a:xfrm>
          <a:prstGeom prst="rect">
            <a:avLst/>
          </a:prstGeom>
        </p:spPr>
      </p:pic>
      <p:sp>
        <p:nvSpPr>
          <p:cNvPr id="6" name="Прямоугольник 5"/>
          <p:cNvSpPr/>
          <p:nvPr/>
        </p:nvSpPr>
        <p:spPr>
          <a:xfrm>
            <a:off x="1259632" y="5877272"/>
            <a:ext cx="1691489" cy="369332"/>
          </a:xfrm>
          <a:prstGeom prst="rect">
            <a:avLst/>
          </a:prstGeom>
        </p:spPr>
        <p:txBody>
          <a:bodyPr wrap="none">
            <a:spAutoFit/>
          </a:bodyPr>
          <a:lstStyle/>
          <a:p>
            <a:r>
              <a:rPr lang="en-US" b="1" dirty="0" err="1">
                <a:latin typeface="Times New Roman" panose="02020603050405020304" pitchFamily="18" charset="0"/>
              </a:rPr>
              <a:t>Septate</a:t>
            </a:r>
            <a:r>
              <a:rPr lang="en-US" b="1" dirty="0">
                <a:latin typeface="Times New Roman" panose="02020603050405020304" pitchFamily="18" charset="0"/>
              </a:rPr>
              <a:t> hyphae</a:t>
            </a:r>
            <a:endParaRPr lang="ru-RU" dirty="0"/>
          </a:p>
        </p:txBody>
      </p:sp>
      <p:sp>
        <p:nvSpPr>
          <p:cNvPr id="7" name="Прямоугольник 6"/>
          <p:cNvSpPr/>
          <p:nvPr/>
        </p:nvSpPr>
        <p:spPr>
          <a:xfrm>
            <a:off x="6156176" y="5877272"/>
            <a:ext cx="2050561" cy="369332"/>
          </a:xfrm>
          <a:prstGeom prst="rect">
            <a:avLst/>
          </a:prstGeom>
        </p:spPr>
        <p:txBody>
          <a:bodyPr wrap="none">
            <a:spAutoFit/>
          </a:bodyPr>
          <a:lstStyle/>
          <a:p>
            <a:r>
              <a:rPr lang="en-US" b="1" dirty="0" err="1">
                <a:latin typeface="Times New Roman" panose="02020603050405020304" pitchFamily="18" charset="0"/>
              </a:rPr>
              <a:t>Coenocytic</a:t>
            </a:r>
            <a:r>
              <a:rPr lang="en-US" b="1" dirty="0">
                <a:latin typeface="Times New Roman" panose="02020603050405020304" pitchFamily="18" charset="0"/>
              </a:rPr>
              <a:t> hyphae</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Documents\Karime\2018\Lectures\Anatomy and morphology of plant\Additional materials\Fungi\p-hyphae.png"/>
          <p:cNvPicPr>
            <a:picLocks noGrp="1" noChangeAspect="1" noChangeArrowheads="1"/>
          </p:cNvPicPr>
          <p:nvPr>
            <p:ph idx="1"/>
          </p:nvPr>
        </p:nvPicPr>
        <p:blipFill>
          <a:blip r:embed="rId2" cstate="print"/>
          <a:srcRect/>
          <a:stretch>
            <a:fillRect/>
          </a:stretch>
        </p:blipFill>
        <p:spPr bwMode="auto">
          <a:xfrm>
            <a:off x="2123731" y="0"/>
            <a:ext cx="4721312" cy="3600000"/>
          </a:xfrm>
          <a:prstGeom prst="rect">
            <a:avLst/>
          </a:prstGeom>
          <a:noFill/>
        </p:spPr>
      </p:pic>
      <p:sp>
        <p:nvSpPr>
          <p:cNvPr id="7" name="Прямоугольник 6"/>
          <p:cNvSpPr/>
          <p:nvPr/>
        </p:nvSpPr>
        <p:spPr>
          <a:xfrm>
            <a:off x="827584" y="3789040"/>
            <a:ext cx="7920880" cy="2800767"/>
          </a:xfrm>
          <a:prstGeom prst="rect">
            <a:avLst/>
          </a:prstGeom>
        </p:spPr>
        <p:txBody>
          <a:bodyPr wrap="square">
            <a:spAutoFit/>
          </a:bodyPr>
          <a:lstStyle/>
          <a:p>
            <a:pPr indent="357188" algn="just"/>
            <a:r>
              <a:rPr lang="en-US" dirty="0"/>
              <a:t>2. </a:t>
            </a:r>
            <a:r>
              <a:rPr lang="en-US" sz="2200" i="1" dirty="0">
                <a:solidFill>
                  <a:schemeClr val="tx2">
                    <a:lumMod val="75000"/>
                  </a:schemeClr>
                </a:solidFill>
              </a:rPr>
              <a:t>The fungi cell wall </a:t>
            </a:r>
            <a:r>
              <a:rPr lang="en-US" sz="2200" dirty="0"/>
              <a:t>is made of </a:t>
            </a:r>
            <a:r>
              <a:rPr lang="en-US" sz="2200" i="1" dirty="0">
                <a:solidFill>
                  <a:schemeClr val="tx2">
                    <a:lumMod val="75000"/>
                  </a:schemeClr>
                </a:solidFill>
              </a:rPr>
              <a:t>chitin</a:t>
            </a:r>
            <a:r>
              <a:rPr lang="en-US" sz="2200" dirty="0"/>
              <a:t>. This distinguishes fungi from plants, which have a cell wall made of cellulose. Within each cell is either one or two nuclei and other organelles.</a:t>
            </a:r>
          </a:p>
          <a:p>
            <a:pPr indent="357188" algn="just"/>
            <a:r>
              <a:rPr lang="en-US" sz="2200" dirty="0"/>
              <a:t>3. </a:t>
            </a:r>
            <a:r>
              <a:rPr lang="en-US" sz="2200" i="1" dirty="0">
                <a:solidFill>
                  <a:schemeClr val="tx2">
                    <a:lumMod val="75000"/>
                  </a:schemeClr>
                </a:solidFill>
              </a:rPr>
              <a:t>Mycelium </a:t>
            </a:r>
            <a:r>
              <a:rPr lang="en-US" sz="2200" dirty="0"/>
              <a:t>- a mat of interwoven </a:t>
            </a:r>
            <a:r>
              <a:rPr lang="en-US" sz="2200" dirty="0" err="1"/>
              <a:t>hyphae</a:t>
            </a:r>
            <a:r>
              <a:rPr lang="en-US" sz="2200" dirty="0"/>
              <a:t>. Allows large surface area to come in contact with food source making absorption easier; this is usually the visible body of the fungus and is also the structure involved in reproduction. The mushrooms are actually the mycelium of the fungus.</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5750</Words>
  <Application>Microsoft Office PowerPoint</Application>
  <PresentationFormat>Экран (4:3)</PresentationFormat>
  <Paragraphs>254</Paragraphs>
  <Slides>60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60</vt:i4>
      </vt:variant>
    </vt:vector>
  </HeadingPairs>
  <TitlesOfParts>
    <vt:vector size="65" baseType="lpstr">
      <vt:lpstr>Arial</vt:lpstr>
      <vt:lpstr>Calibri</vt:lpstr>
      <vt:lpstr>Poppins</vt:lpstr>
      <vt:lpstr>Times New Roman</vt:lpstr>
      <vt:lpstr>Тема Office</vt:lpstr>
      <vt:lpstr>Topic 10  Fungi Kingdom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Fungi Kingdom</dc:title>
  <dc:creator>ADM</dc:creator>
  <cp:lastModifiedBy>Запарина Елена</cp:lastModifiedBy>
  <cp:revision>468</cp:revision>
  <dcterms:created xsi:type="dcterms:W3CDTF">2018-11-08T13:08:24Z</dcterms:created>
  <dcterms:modified xsi:type="dcterms:W3CDTF">2025-03-26T05:32:40Z</dcterms:modified>
</cp:coreProperties>
</file>